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74" r:id="rId5"/>
    <p:sldMasterId id="2147483687" r:id="rId6"/>
    <p:sldMasterId id="2147483700" r:id="rId7"/>
    <p:sldMasterId id="2147483713" r:id="rId8"/>
    <p:sldMasterId id="2147483726" r:id="rId9"/>
    <p:sldMasterId id="2147483739" r:id="rId10"/>
    <p:sldMasterId id="2147483752"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Lst>
  <p:sldSz cy="6858000" cx="12192000"/>
  <p:notesSz cx="6858000" cy="9144000"/>
  <p:embeddedFontLst>
    <p:embeddedFont>
      <p:font typeface="Corbel"/>
      <p:regular r:id="rId133"/>
      <p:bold r:id="rId134"/>
      <p:italic r:id="rId135"/>
      <p:boldItalic r:id="rId1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7" roundtripDataSignature="AMtx7miVC9gUtudBYzmVygZZDHJceZun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07" Type="http://schemas.openxmlformats.org/officeDocument/2006/relationships/slide" Target="slides/slide95.xml"/><Relationship Id="rId106" Type="http://schemas.openxmlformats.org/officeDocument/2006/relationships/slide" Target="slides/slide94.xml"/><Relationship Id="rId105" Type="http://schemas.openxmlformats.org/officeDocument/2006/relationships/slide" Target="slides/slide93.xml"/><Relationship Id="rId104" Type="http://schemas.openxmlformats.org/officeDocument/2006/relationships/slide" Target="slides/slide92.xml"/><Relationship Id="rId109" Type="http://schemas.openxmlformats.org/officeDocument/2006/relationships/slide" Target="slides/slide97.xml"/><Relationship Id="rId108" Type="http://schemas.openxmlformats.org/officeDocument/2006/relationships/slide" Target="slides/slide96.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103" Type="http://schemas.openxmlformats.org/officeDocument/2006/relationships/slide" Target="slides/slide91.xml"/><Relationship Id="rId102" Type="http://schemas.openxmlformats.org/officeDocument/2006/relationships/slide" Target="slides/slide90.xml"/><Relationship Id="rId101" Type="http://schemas.openxmlformats.org/officeDocument/2006/relationships/slide" Target="slides/slide89.xml"/><Relationship Id="rId100" Type="http://schemas.openxmlformats.org/officeDocument/2006/relationships/slide" Target="slides/slide88.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129" Type="http://schemas.openxmlformats.org/officeDocument/2006/relationships/slide" Target="slides/slide117.xml"/><Relationship Id="rId128" Type="http://schemas.openxmlformats.org/officeDocument/2006/relationships/slide" Target="slides/slide116.xml"/><Relationship Id="rId127" Type="http://schemas.openxmlformats.org/officeDocument/2006/relationships/slide" Target="slides/slide115.xml"/><Relationship Id="rId126" Type="http://schemas.openxmlformats.org/officeDocument/2006/relationships/slide" Target="slides/slide114.xml"/><Relationship Id="rId26" Type="http://schemas.openxmlformats.org/officeDocument/2006/relationships/slide" Target="slides/slide14.xml"/><Relationship Id="rId121" Type="http://schemas.openxmlformats.org/officeDocument/2006/relationships/slide" Target="slides/slide109.xml"/><Relationship Id="rId25" Type="http://schemas.openxmlformats.org/officeDocument/2006/relationships/slide" Target="slides/slide13.xml"/><Relationship Id="rId120" Type="http://schemas.openxmlformats.org/officeDocument/2006/relationships/slide" Target="slides/slide108.xml"/><Relationship Id="rId28" Type="http://schemas.openxmlformats.org/officeDocument/2006/relationships/slide" Target="slides/slide16.xml"/><Relationship Id="rId27" Type="http://schemas.openxmlformats.org/officeDocument/2006/relationships/slide" Target="slides/slide15.xml"/><Relationship Id="rId125" Type="http://schemas.openxmlformats.org/officeDocument/2006/relationships/slide" Target="slides/slide113.xml"/><Relationship Id="rId29" Type="http://schemas.openxmlformats.org/officeDocument/2006/relationships/slide" Target="slides/slide17.xml"/><Relationship Id="rId124" Type="http://schemas.openxmlformats.org/officeDocument/2006/relationships/slide" Target="slides/slide112.xml"/><Relationship Id="rId123" Type="http://schemas.openxmlformats.org/officeDocument/2006/relationships/slide" Target="slides/slide111.xml"/><Relationship Id="rId122" Type="http://schemas.openxmlformats.org/officeDocument/2006/relationships/slide" Target="slides/slide110.xml"/><Relationship Id="rId95" Type="http://schemas.openxmlformats.org/officeDocument/2006/relationships/slide" Target="slides/slide83.xml"/><Relationship Id="rId94" Type="http://schemas.openxmlformats.org/officeDocument/2006/relationships/slide" Target="slides/slide82.xml"/><Relationship Id="rId97" Type="http://schemas.openxmlformats.org/officeDocument/2006/relationships/slide" Target="slides/slide85.xml"/><Relationship Id="rId96" Type="http://schemas.openxmlformats.org/officeDocument/2006/relationships/slide" Target="slides/slide84.xml"/><Relationship Id="rId11" Type="http://schemas.openxmlformats.org/officeDocument/2006/relationships/slideMaster" Target="slideMasters/slideMaster9.xml"/><Relationship Id="rId99" Type="http://schemas.openxmlformats.org/officeDocument/2006/relationships/slide" Target="slides/slide87.xml"/><Relationship Id="rId10" Type="http://schemas.openxmlformats.org/officeDocument/2006/relationships/slideMaster" Target="slideMasters/slideMaster8.xml"/><Relationship Id="rId98" Type="http://schemas.openxmlformats.org/officeDocument/2006/relationships/slide" Target="slides/slide86.xml"/><Relationship Id="rId13" Type="http://schemas.openxmlformats.org/officeDocument/2006/relationships/slide" Target="slides/slide1.xml"/><Relationship Id="rId12" Type="http://schemas.openxmlformats.org/officeDocument/2006/relationships/notesMaster" Target="notesMasters/notesMaster1.xml"/><Relationship Id="rId91" Type="http://schemas.openxmlformats.org/officeDocument/2006/relationships/slide" Target="slides/slide79.xml"/><Relationship Id="rId90" Type="http://schemas.openxmlformats.org/officeDocument/2006/relationships/slide" Target="slides/slide78.xml"/><Relationship Id="rId93" Type="http://schemas.openxmlformats.org/officeDocument/2006/relationships/slide" Target="slides/slide81.xml"/><Relationship Id="rId92" Type="http://schemas.openxmlformats.org/officeDocument/2006/relationships/slide" Target="slides/slide80.xml"/><Relationship Id="rId118" Type="http://schemas.openxmlformats.org/officeDocument/2006/relationships/slide" Target="slides/slide106.xml"/><Relationship Id="rId117" Type="http://schemas.openxmlformats.org/officeDocument/2006/relationships/slide" Target="slides/slide105.xml"/><Relationship Id="rId116" Type="http://schemas.openxmlformats.org/officeDocument/2006/relationships/slide" Target="slides/slide104.xml"/><Relationship Id="rId115" Type="http://schemas.openxmlformats.org/officeDocument/2006/relationships/slide" Target="slides/slide103.xml"/><Relationship Id="rId119" Type="http://schemas.openxmlformats.org/officeDocument/2006/relationships/slide" Target="slides/slide107.xml"/><Relationship Id="rId15" Type="http://schemas.openxmlformats.org/officeDocument/2006/relationships/slide" Target="slides/slide3.xml"/><Relationship Id="rId110" Type="http://schemas.openxmlformats.org/officeDocument/2006/relationships/slide" Target="slides/slide98.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14" Type="http://schemas.openxmlformats.org/officeDocument/2006/relationships/slide" Target="slides/slide102.xml"/><Relationship Id="rId18" Type="http://schemas.openxmlformats.org/officeDocument/2006/relationships/slide" Target="slides/slide6.xml"/><Relationship Id="rId113" Type="http://schemas.openxmlformats.org/officeDocument/2006/relationships/slide" Target="slides/slide101.xml"/><Relationship Id="rId112" Type="http://schemas.openxmlformats.org/officeDocument/2006/relationships/slide" Target="slides/slide100.xml"/><Relationship Id="rId111" Type="http://schemas.openxmlformats.org/officeDocument/2006/relationships/slide" Target="slides/slide99.xml"/><Relationship Id="rId84" Type="http://schemas.openxmlformats.org/officeDocument/2006/relationships/slide" Target="slides/slide72.xml"/><Relationship Id="rId83" Type="http://schemas.openxmlformats.org/officeDocument/2006/relationships/slide" Target="slides/slide71.xml"/><Relationship Id="rId86" Type="http://schemas.openxmlformats.org/officeDocument/2006/relationships/slide" Target="slides/slide74.xml"/><Relationship Id="rId85" Type="http://schemas.openxmlformats.org/officeDocument/2006/relationships/slide" Target="slides/slide73.xml"/><Relationship Id="rId88" Type="http://schemas.openxmlformats.org/officeDocument/2006/relationships/slide" Target="slides/slide76.xml"/><Relationship Id="rId87" Type="http://schemas.openxmlformats.org/officeDocument/2006/relationships/slide" Target="slides/slide75.xml"/><Relationship Id="rId89" Type="http://schemas.openxmlformats.org/officeDocument/2006/relationships/slide" Target="slides/slide77.xml"/><Relationship Id="rId80" Type="http://schemas.openxmlformats.org/officeDocument/2006/relationships/slide" Target="slides/slide68.xml"/><Relationship Id="rId82" Type="http://schemas.openxmlformats.org/officeDocument/2006/relationships/slide" Target="slides/slide70.xml"/><Relationship Id="rId81" Type="http://schemas.openxmlformats.org/officeDocument/2006/relationships/slide" Target="slides/slide69.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61.xml"/><Relationship Id="rId72" Type="http://schemas.openxmlformats.org/officeDocument/2006/relationships/slide" Target="slides/slide60.xml"/><Relationship Id="rId75" Type="http://schemas.openxmlformats.org/officeDocument/2006/relationships/slide" Target="slides/slide63.xml"/><Relationship Id="rId74" Type="http://schemas.openxmlformats.org/officeDocument/2006/relationships/slide" Target="slides/slide62.xml"/><Relationship Id="rId77" Type="http://schemas.openxmlformats.org/officeDocument/2006/relationships/slide" Target="slides/slide65.xml"/><Relationship Id="rId76" Type="http://schemas.openxmlformats.org/officeDocument/2006/relationships/slide" Target="slides/slide64.xml"/><Relationship Id="rId79" Type="http://schemas.openxmlformats.org/officeDocument/2006/relationships/slide" Target="slides/slide67.xml"/><Relationship Id="rId78" Type="http://schemas.openxmlformats.org/officeDocument/2006/relationships/slide" Target="slides/slide66.xml"/><Relationship Id="rId71" Type="http://schemas.openxmlformats.org/officeDocument/2006/relationships/slide" Target="slides/slide59.xml"/><Relationship Id="rId70" Type="http://schemas.openxmlformats.org/officeDocument/2006/relationships/slide" Target="slides/slide58.xml"/><Relationship Id="rId137" Type="http://customschemas.google.com/relationships/presentationmetadata" Target="metadata"/><Relationship Id="rId132" Type="http://schemas.openxmlformats.org/officeDocument/2006/relationships/slide" Target="slides/slide120.xml"/><Relationship Id="rId131" Type="http://schemas.openxmlformats.org/officeDocument/2006/relationships/slide" Target="slides/slide119.xml"/><Relationship Id="rId130" Type="http://schemas.openxmlformats.org/officeDocument/2006/relationships/slide" Target="slides/slide118.xml"/><Relationship Id="rId136" Type="http://schemas.openxmlformats.org/officeDocument/2006/relationships/font" Target="fonts/Corbel-boldItalic.fntdata"/><Relationship Id="rId135" Type="http://schemas.openxmlformats.org/officeDocument/2006/relationships/font" Target="fonts/Corbel-italic.fntdata"/><Relationship Id="rId134" Type="http://schemas.openxmlformats.org/officeDocument/2006/relationships/font" Target="fonts/Corbel-bold.fntdata"/><Relationship Id="rId133" Type="http://schemas.openxmlformats.org/officeDocument/2006/relationships/font" Target="fonts/Corbel-regular.fntdata"/><Relationship Id="rId62" Type="http://schemas.openxmlformats.org/officeDocument/2006/relationships/slide" Target="slides/slide50.xml"/><Relationship Id="rId61" Type="http://schemas.openxmlformats.org/officeDocument/2006/relationships/slide" Target="slides/slide49.xml"/><Relationship Id="rId64" Type="http://schemas.openxmlformats.org/officeDocument/2006/relationships/slide" Target="slides/slide52.xml"/><Relationship Id="rId63" Type="http://schemas.openxmlformats.org/officeDocument/2006/relationships/slide" Target="slides/slide51.xml"/><Relationship Id="rId66" Type="http://schemas.openxmlformats.org/officeDocument/2006/relationships/slide" Target="slides/slide54.xml"/><Relationship Id="rId65" Type="http://schemas.openxmlformats.org/officeDocument/2006/relationships/slide" Target="slides/slide53.xml"/><Relationship Id="rId68" Type="http://schemas.openxmlformats.org/officeDocument/2006/relationships/slide" Target="slides/slide56.xml"/><Relationship Id="rId67" Type="http://schemas.openxmlformats.org/officeDocument/2006/relationships/slide" Target="slides/slide55.xml"/><Relationship Id="rId60" Type="http://schemas.openxmlformats.org/officeDocument/2006/relationships/slide" Target="slides/slide48.xml"/><Relationship Id="rId69" Type="http://schemas.openxmlformats.org/officeDocument/2006/relationships/slide" Target="slides/slide5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55" Type="http://schemas.openxmlformats.org/officeDocument/2006/relationships/slide" Target="slides/slide43.xml"/><Relationship Id="rId54" Type="http://schemas.openxmlformats.org/officeDocument/2006/relationships/slide" Target="slides/slide42.xml"/><Relationship Id="rId57" Type="http://schemas.openxmlformats.org/officeDocument/2006/relationships/slide" Target="slides/slide45.xml"/><Relationship Id="rId56" Type="http://schemas.openxmlformats.org/officeDocument/2006/relationships/slide" Target="slides/slide44.xml"/><Relationship Id="rId59" Type="http://schemas.openxmlformats.org/officeDocument/2006/relationships/slide" Target="slides/slide47.xml"/><Relationship Id="rId58"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07" name="Google Shape;507;p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97" name="Google Shape;597;p1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69: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23" name="Google Shape;1423;p6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7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1" name="Google Shape;1431;p7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When using </a:t>
            </a:r>
            <a:r>
              <a:rPr b="0" lang="en-US" sz="2000" strike="noStrike">
                <a:solidFill>
                  <a:srgbClr val="000000"/>
                </a:solidFill>
                <a:latin typeface="Arial"/>
                <a:ea typeface="Arial"/>
                <a:cs typeface="Arial"/>
                <a:sym typeface="Arial"/>
              </a:rPr>
              <a:t>not in</a:t>
            </a:r>
            <a:r>
              <a:rPr b="0" lang="en-US" sz="1200" strike="noStrike">
                <a:solidFill>
                  <a:srgbClr val="000000"/>
                </a:solidFill>
                <a:latin typeface="Arial"/>
                <a:ea typeface="Arial"/>
                <a:cs typeface="Arial"/>
                <a:sym typeface="Arial"/>
              </a:rPr>
              <a:t> to compare a value to a set of values, you must be careful to ensure that the set of values does not contain a </a:t>
            </a:r>
            <a:r>
              <a:rPr b="0" lang="en-US" sz="2000" strike="noStrike">
                <a:solidFill>
                  <a:srgbClr val="000000"/>
                </a:solidFill>
                <a:latin typeface="Arial"/>
                <a:ea typeface="Arial"/>
                <a:cs typeface="Arial"/>
                <a:sym typeface="Arial"/>
              </a:rPr>
              <a:t>null</a:t>
            </a:r>
            <a:r>
              <a:rPr b="0" lang="en-US" sz="1200" strike="noStrike">
                <a:solidFill>
                  <a:srgbClr val="000000"/>
                </a:solidFill>
                <a:latin typeface="Arial"/>
                <a:ea typeface="Arial"/>
                <a:cs typeface="Arial"/>
                <a:sym typeface="Arial"/>
              </a:rPr>
              <a:t> value, because the server equates the value on the lefthand side of the expression to each member of the set, and any attempt to equate a value to </a:t>
            </a:r>
            <a:r>
              <a:rPr b="0" lang="en-US" sz="2000" strike="noStrike">
                <a:solidFill>
                  <a:srgbClr val="000000"/>
                </a:solidFill>
                <a:latin typeface="Arial"/>
                <a:ea typeface="Arial"/>
                <a:cs typeface="Arial"/>
                <a:sym typeface="Arial"/>
              </a:rPr>
              <a:t>null</a:t>
            </a:r>
            <a:r>
              <a:rPr b="0" lang="en-US" sz="1200" strike="noStrike">
                <a:solidFill>
                  <a:srgbClr val="000000"/>
                </a:solidFill>
                <a:latin typeface="Arial"/>
                <a:ea typeface="Arial"/>
                <a:cs typeface="Arial"/>
                <a:sym typeface="Arial"/>
              </a:rPr>
              <a:t> yields </a:t>
            </a:r>
            <a:r>
              <a:rPr b="0" lang="en-US" sz="2000" strike="noStrike">
                <a:solidFill>
                  <a:srgbClr val="000000"/>
                </a:solidFill>
                <a:latin typeface="Arial"/>
                <a:ea typeface="Arial"/>
                <a:cs typeface="Arial"/>
                <a:sym typeface="Arial"/>
              </a:rPr>
              <a:t>unknown</a:t>
            </a:r>
            <a:endParaRPr b="0" sz="2000" strike="noStrike">
              <a:latin typeface="Arial"/>
              <a:ea typeface="Arial"/>
              <a:cs typeface="Arial"/>
              <a:sym typeface="Arial"/>
            </a:endParaRPr>
          </a:p>
        </p:txBody>
      </p:sp>
      <p:sp>
        <p:nvSpPr>
          <p:cNvPr id="1432" name="Google Shape;1432;p7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7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0" name="Google Shape;1440;p7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The subquery in this example returns the total number of film rentals for all customers in North America, and the containing query returns all customers whose total number of film rentals exceeds any of the North American customers.</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The subquery returns the total film rental fees for all customers in Bolivia, Paraguay, and Chile, and the containing query returns all customers who outspent at least one of these three countries (if you find yourself outspending an entire country, perhaps you need to cancel your Netflix subscription and book a trip to Bolivia, Paraguay, or Chile...).</a:t>
            </a:r>
            <a:endParaRPr b="0" sz="1200" strike="noStrike">
              <a:latin typeface="Arial"/>
              <a:ea typeface="Arial"/>
              <a:cs typeface="Arial"/>
              <a:sym typeface="Arial"/>
            </a:endParaRPr>
          </a:p>
        </p:txBody>
      </p:sp>
      <p:sp>
        <p:nvSpPr>
          <p:cNvPr id="1441" name="Google Shape;1441;p7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7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50" name="Google Shape;1450;p7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73: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58" name="Google Shape;1458;p7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7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5" name="Google Shape;1465;p7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Unlike a noncorrelated subquery, a correlated subquery is not executed once prior to execution of the containing statement; instead, the correlated subquery is executed once for each candidate row (rows that might be included in the final results)</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 For example, the following query uses a correlated subquery to count the number of film rentals for each customer, and the containing query then retrieves those customers who have rented exactly 20 films:</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The reference to </a:t>
            </a:r>
            <a:r>
              <a:rPr b="0" lang="en-US" sz="2000" strike="noStrike">
                <a:solidFill>
                  <a:srgbClr val="000000"/>
                </a:solidFill>
                <a:latin typeface="Arial"/>
                <a:ea typeface="Arial"/>
                <a:cs typeface="Arial"/>
                <a:sym typeface="Arial"/>
              </a:rPr>
              <a:t>c.customer_id</a:t>
            </a:r>
            <a:r>
              <a:rPr b="0" lang="en-US" sz="1200" strike="noStrike">
                <a:solidFill>
                  <a:srgbClr val="000000"/>
                </a:solidFill>
                <a:latin typeface="Arial"/>
                <a:ea typeface="Arial"/>
                <a:cs typeface="Arial"/>
                <a:sym typeface="Arial"/>
              </a:rPr>
              <a:t> at the very end of the subquery is what makes the subquery correlated; the containing query must supply values for </a:t>
            </a:r>
            <a:r>
              <a:rPr b="0" lang="en-US" sz="2000" strike="noStrike">
                <a:solidFill>
                  <a:srgbClr val="000000"/>
                </a:solidFill>
                <a:latin typeface="Arial"/>
                <a:ea typeface="Arial"/>
                <a:cs typeface="Arial"/>
                <a:sym typeface="Arial"/>
              </a:rPr>
              <a:t>c.customer_id</a:t>
            </a:r>
            <a:r>
              <a:rPr b="0" lang="en-US" sz="1200" strike="noStrike">
                <a:solidFill>
                  <a:srgbClr val="000000"/>
                </a:solidFill>
                <a:latin typeface="Arial"/>
                <a:ea typeface="Arial"/>
                <a:cs typeface="Arial"/>
                <a:sym typeface="Arial"/>
              </a:rPr>
              <a:t> for the subquery to execute.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The containing query retrieves all 599 rows from the </a:t>
            </a:r>
            <a:r>
              <a:rPr b="0" lang="en-US" sz="2000" strike="noStrike">
                <a:solidFill>
                  <a:srgbClr val="000000"/>
                </a:solidFill>
                <a:latin typeface="Arial"/>
                <a:ea typeface="Arial"/>
                <a:cs typeface="Arial"/>
                <a:sym typeface="Arial"/>
              </a:rPr>
              <a:t>customer</a:t>
            </a:r>
            <a:r>
              <a:rPr b="0" lang="en-US" sz="1200" strike="noStrike">
                <a:solidFill>
                  <a:srgbClr val="000000"/>
                </a:solidFill>
                <a:latin typeface="Arial"/>
                <a:ea typeface="Arial"/>
                <a:cs typeface="Arial"/>
                <a:sym typeface="Arial"/>
              </a:rPr>
              <a:t> table and executes the subquery once for each customer, passing in the appropriate customer ID for each execution. If the subquery returns the value </a:t>
            </a:r>
            <a:r>
              <a:rPr b="0" lang="en-US" sz="2000" strike="noStrike">
                <a:solidFill>
                  <a:srgbClr val="000000"/>
                </a:solidFill>
                <a:latin typeface="Arial"/>
                <a:ea typeface="Arial"/>
                <a:cs typeface="Arial"/>
                <a:sym typeface="Arial"/>
              </a:rPr>
              <a:t>20</a:t>
            </a:r>
            <a:r>
              <a:rPr b="0" lang="en-US" sz="1200" strike="noStrike">
                <a:solidFill>
                  <a:srgbClr val="000000"/>
                </a:solidFill>
                <a:latin typeface="Arial"/>
                <a:ea typeface="Arial"/>
                <a:cs typeface="Arial"/>
                <a:sym typeface="Arial"/>
              </a:rPr>
              <a:t>, then the filter condition is met, and the row is added to the result set.</a:t>
            </a:r>
            <a:endParaRPr b="0" sz="1200" strike="noStrike">
              <a:latin typeface="Arial"/>
              <a:ea typeface="Arial"/>
              <a:cs typeface="Arial"/>
              <a:sym typeface="Arial"/>
            </a:endParaRPr>
          </a:p>
        </p:txBody>
      </p:sp>
      <p:sp>
        <p:nvSpPr>
          <p:cNvPr id="1466" name="Google Shape;1466;p7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7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4" name="Google Shape;1474;p7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Unlike a noncorrelated subquery, a correlated subquery is not executed once prior to execution of the containing statement; instead, the correlated subquery is executed once for each candidate row (rows that might be included in the final results)</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 For example, the following query uses a correlated subquery to count the number of film rentals for each customer, and the containing query then retrieves those customers who have rented exactly 20 films:</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The reference to </a:t>
            </a:r>
            <a:r>
              <a:rPr b="0" lang="en-US" sz="2000" strike="noStrike">
                <a:solidFill>
                  <a:srgbClr val="000000"/>
                </a:solidFill>
                <a:latin typeface="Arial"/>
                <a:ea typeface="Arial"/>
                <a:cs typeface="Arial"/>
                <a:sym typeface="Arial"/>
              </a:rPr>
              <a:t>c.customer_id</a:t>
            </a:r>
            <a:r>
              <a:rPr b="0" lang="en-US" sz="1200" strike="noStrike">
                <a:solidFill>
                  <a:srgbClr val="000000"/>
                </a:solidFill>
                <a:latin typeface="Arial"/>
                <a:ea typeface="Arial"/>
                <a:cs typeface="Arial"/>
                <a:sym typeface="Arial"/>
              </a:rPr>
              <a:t> at the very end of the subquery is what makes the subquery correlated; the containing query must supply values for </a:t>
            </a:r>
            <a:r>
              <a:rPr b="0" lang="en-US" sz="2000" strike="noStrike">
                <a:solidFill>
                  <a:srgbClr val="000000"/>
                </a:solidFill>
                <a:latin typeface="Arial"/>
                <a:ea typeface="Arial"/>
                <a:cs typeface="Arial"/>
                <a:sym typeface="Arial"/>
              </a:rPr>
              <a:t>c.customer_id</a:t>
            </a:r>
            <a:r>
              <a:rPr b="0" lang="en-US" sz="1200" strike="noStrike">
                <a:solidFill>
                  <a:srgbClr val="000000"/>
                </a:solidFill>
                <a:latin typeface="Arial"/>
                <a:ea typeface="Arial"/>
                <a:cs typeface="Arial"/>
                <a:sym typeface="Arial"/>
              </a:rPr>
              <a:t> for the subquery to execute.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The containing query retrieves all 599 rows from the </a:t>
            </a:r>
            <a:r>
              <a:rPr b="0" lang="en-US" sz="2000" strike="noStrike">
                <a:solidFill>
                  <a:srgbClr val="000000"/>
                </a:solidFill>
                <a:latin typeface="Arial"/>
                <a:ea typeface="Arial"/>
                <a:cs typeface="Arial"/>
                <a:sym typeface="Arial"/>
              </a:rPr>
              <a:t>customer</a:t>
            </a:r>
            <a:r>
              <a:rPr b="0" lang="en-US" sz="1200" strike="noStrike">
                <a:solidFill>
                  <a:srgbClr val="000000"/>
                </a:solidFill>
                <a:latin typeface="Arial"/>
                <a:ea typeface="Arial"/>
                <a:cs typeface="Arial"/>
                <a:sym typeface="Arial"/>
              </a:rPr>
              <a:t> table and executes the subquery once for each customer, passing in the appropriate customer ID for each execution. If the subquery returns the value </a:t>
            </a:r>
            <a:r>
              <a:rPr b="0" lang="en-US" sz="2000" strike="noStrike">
                <a:solidFill>
                  <a:srgbClr val="000000"/>
                </a:solidFill>
                <a:latin typeface="Arial"/>
                <a:ea typeface="Arial"/>
                <a:cs typeface="Arial"/>
                <a:sym typeface="Arial"/>
              </a:rPr>
              <a:t>20</a:t>
            </a:r>
            <a:r>
              <a:rPr b="0" lang="en-US" sz="1200" strike="noStrike">
                <a:solidFill>
                  <a:srgbClr val="000000"/>
                </a:solidFill>
                <a:latin typeface="Arial"/>
                <a:ea typeface="Arial"/>
                <a:cs typeface="Arial"/>
                <a:sym typeface="Arial"/>
              </a:rPr>
              <a:t>, then the filter condition is met, and the row is added to the result set.</a:t>
            </a:r>
            <a:endParaRPr b="0" sz="1200" strike="noStrike">
              <a:latin typeface="Arial"/>
              <a:ea typeface="Arial"/>
              <a:cs typeface="Arial"/>
              <a:sym typeface="Arial"/>
            </a:endParaRPr>
          </a:p>
        </p:txBody>
      </p:sp>
      <p:sp>
        <p:nvSpPr>
          <p:cNvPr id="1475" name="Google Shape;1475;p7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76: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3" name="Google Shape;1483;p76: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While you will often see correlated subqueries used in equality and range conditions, the most common operator used to build conditions that utilize correlated subqueries is the </a:t>
            </a:r>
            <a:r>
              <a:rPr b="0" lang="en-US" sz="2000" strike="noStrike">
                <a:solidFill>
                  <a:srgbClr val="000000"/>
                </a:solidFill>
                <a:latin typeface="Arial"/>
                <a:ea typeface="Arial"/>
                <a:cs typeface="Arial"/>
                <a:sym typeface="Arial"/>
              </a:rPr>
              <a:t>exists</a:t>
            </a:r>
            <a:r>
              <a:rPr b="0" lang="en-US" sz="1200" strike="noStrike">
                <a:solidFill>
                  <a:srgbClr val="000000"/>
                </a:solidFill>
                <a:latin typeface="Arial"/>
                <a:ea typeface="Arial"/>
                <a:cs typeface="Arial"/>
                <a:sym typeface="Arial"/>
              </a:rPr>
              <a:t> operator. You use the </a:t>
            </a:r>
            <a:r>
              <a:rPr b="0" lang="en-US" sz="2000" strike="noStrike">
                <a:solidFill>
                  <a:srgbClr val="000000"/>
                </a:solidFill>
                <a:latin typeface="Arial"/>
                <a:ea typeface="Arial"/>
                <a:cs typeface="Arial"/>
                <a:sym typeface="Arial"/>
              </a:rPr>
              <a:t>exists</a:t>
            </a:r>
            <a:r>
              <a:rPr b="0" lang="en-US" sz="1200" strike="noStrike">
                <a:solidFill>
                  <a:srgbClr val="000000"/>
                </a:solidFill>
                <a:latin typeface="Arial"/>
                <a:ea typeface="Arial"/>
                <a:cs typeface="Arial"/>
                <a:sym typeface="Arial"/>
              </a:rPr>
              <a:t> operator when you want to identify that a relationship exists without regard for the quantity; for example, the following query finds all the customers who rented at least one film prior to May 25, 2005, without regard for how many films were rented:</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If you look at the </a:t>
            </a:r>
            <a:r>
              <a:rPr b="0" lang="en-US" sz="2000" strike="noStrike">
                <a:solidFill>
                  <a:srgbClr val="000000"/>
                </a:solidFill>
                <a:latin typeface="Arial"/>
                <a:ea typeface="Arial"/>
                <a:cs typeface="Arial"/>
                <a:sym typeface="Arial"/>
              </a:rPr>
              <a:t>select</a:t>
            </a:r>
            <a:r>
              <a:rPr b="0" lang="en-US" sz="1200" strike="noStrike">
                <a:solidFill>
                  <a:srgbClr val="000000"/>
                </a:solidFill>
                <a:latin typeface="Arial"/>
                <a:ea typeface="Arial"/>
                <a:cs typeface="Arial"/>
                <a:sym typeface="Arial"/>
              </a:rPr>
              <a:t> clause of the subquery, you will see that it consists of a single literal (</a:t>
            </a:r>
            <a:r>
              <a:rPr b="0" lang="en-US" sz="2000" strike="noStrike">
                <a:solidFill>
                  <a:srgbClr val="000000"/>
                </a:solidFill>
                <a:latin typeface="Arial"/>
                <a:ea typeface="Arial"/>
                <a:cs typeface="Arial"/>
                <a:sym typeface="Arial"/>
              </a:rPr>
              <a:t>1</a:t>
            </a:r>
            <a:r>
              <a:rPr b="0" lang="en-US" sz="1200" strike="noStrike">
                <a:solidFill>
                  <a:srgbClr val="000000"/>
                </a:solidFill>
                <a:latin typeface="Arial"/>
                <a:ea typeface="Arial"/>
                <a:cs typeface="Arial"/>
                <a:sym typeface="Arial"/>
              </a:rPr>
              <a:t>); since the condition in the containing query only needs to know how many rows have been returned, the actual data the subquery returned is irrelevant. Your subquery can return whatever strikes your fancy, as demonstrated next:</a:t>
            </a:r>
            <a:endParaRPr b="0" sz="1200" strike="noStrike">
              <a:latin typeface="Arial"/>
              <a:ea typeface="Arial"/>
              <a:cs typeface="Arial"/>
              <a:sym typeface="Arial"/>
            </a:endParaRPr>
          </a:p>
        </p:txBody>
      </p:sp>
      <p:sp>
        <p:nvSpPr>
          <p:cNvPr id="1484" name="Google Shape;1484;p76: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7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3" name="Google Shape;1493;p7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While you will often see correlated subqueries used in equality and range conditions, the most common operator used to build conditions that utilize correlated subqueries is the </a:t>
            </a:r>
            <a:r>
              <a:rPr b="0" lang="en-US" sz="2000" strike="noStrike">
                <a:solidFill>
                  <a:srgbClr val="000000"/>
                </a:solidFill>
                <a:latin typeface="Arial"/>
                <a:ea typeface="Arial"/>
                <a:cs typeface="Arial"/>
                <a:sym typeface="Arial"/>
              </a:rPr>
              <a:t>exists</a:t>
            </a:r>
            <a:r>
              <a:rPr b="0" lang="en-US" sz="1200" strike="noStrike">
                <a:solidFill>
                  <a:srgbClr val="000000"/>
                </a:solidFill>
                <a:latin typeface="Arial"/>
                <a:ea typeface="Arial"/>
                <a:cs typeface="Arial"/>
                <a:sym typeface="Arial"/>
              </a:rPr>
              <a:t> operator. You use the </a:t>
            </a:r>
            <a:r>
              <a:rPr b="0" lang="en-US" sz="2000" strike="noStrike">
                <a:solidFill>
                  <a:srgbClr val="000000"/>
                </a:solidFill>
                <a:latin typeface="Arial"/>
                <a:ea typeface="Arial"/>
                <a:cs typeface="Arial"/>
                <a:sym typeface="Arial"/>
              </a:rPr>
              <a:t>exists</a:t>
            </a:r>
            <a:r>
              <a:rPr b="0" lang="en-US" sz="1200" strike="noStrike">
                <a:solidFill>
                  <a:srgbClr val="000000"/>
                </a:solidFill>
                <a:latin typeface="Arial"/>
                <a:ea typeface="Arial"/>
                <a:cs typeface="Arial"/>
                <a:sym typeface="Arial"/>
              </a:rPr>
              <a:t> operator when you want to identify that a relationship exists without regard for the quantity; for example, the following query finds all the customers who rented at least one film prior to May 25, 2005, without regard for how many films were rented:</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If you look at the </a:t>
            </a:r>
            <a:r>
              <a:rPr b="0" lang="en-US" sz="2000" strike="noStrike">
                <a:solidFill>
                  <a:srgbClr val="000000"/>
                </a:solidFill>
                <a:latin typeface="Arial"/>
                <a:ea typeface="Arial"/>
                <a:cs typeface="Arial"/>
                <a:sym typeface="Arial"/>
              </a:rPr>
              <a:t>select</a:t>
            </a:r>
            <a:r>
              <a:rPr b="0" lang="en-US" sz="1200" strike="noStrike">
                <a:solidFill>
                  <a:srgbClr val="000000"/>
                </a:solidFill>
                <a:latin typeface="Arial"/>
                <a:ea typeface="Arial"/>
                <a:cs typeface="Arial"/>
                <a:sym typeface="Arial"/>
              </a:rPr>
              <a:t> clause of the subquery, you will see that it consists of a single literal (</a:t>
            </a:r>
            <a:r>
              <a:rPr b="0" lang="en-US" sz="2000" strike="noStrike">
                <a:solidFill>
                  <a:srgbClr val="000000"/>
                </a:solidFill>
                <a:latin typeface="Arial"/>
                <a:ea typeface="Arial"/>
                <a:cs typeface="Arial"/>
                <a:sym typeface="Arial"/>
              </a:rPr>
              <a:t>1</a:t>
            </a:r>
            <a:r>
              <a:rPr b="0" lang="en-US" sz="1200" strike="noStrike">
                <a:solidFill>
                  <a:srgbClr val="000000"/>
                </a:solidFill>
                <a:latin typeface="Arial"/>
                <a:ea typeface="Arial"/>
                <a:cs typeface="Arial"/>
                <a:sym typeface="Arial"/>
              </a:rPr>
              <a:t>); since the condition in the containing query only needs to know how many rows have been returned, the actual data the subquery returned is irrelevant. Your subquery can return whatever strikes your fancy, as demonstrated next:</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However, the convention is to specify either </a:t>
            </a:r>
            <a:r>
              <a:rPr b="0" lang="en-US" sz="2000" strike="noStrike">
                <a:solidFill>
                  <a:srgbClr val="000000"/>
                </a:solidFill>
                <a:latin typeface="Arial"/>
                <a:ea typeface="Arial"/>
                <a:cs typeface="Arial"/>
                <a:sym typeface="Arial"/>
              </a:rPr>
              <a:t>select 1</a:t>
            </a:r>
            <a:r>
              <a:rPr b="0" lang="en-US" sz="1200" strike="noStrike">
                <a:solidFill>
                  <a:srgbClr val="000000"/>
                </a:solidFill>
                <a:latin typeface="Arial"/>
                <a:ea typeface="Arial"/>
                <a:cs typeface="Arial"/>
                <a:sym typeface="Arial"/>
              </a:rPr>
              <a:t> or </a:t>
            </a:r>
            <a:r>
              <a:rPr b="0" lang="en-US" sz="2000" strike="noStrike">
                <a:solidFill>
                  <a:srgbClr val="000000"/>
                </a:solidFill>
                <a:latin typeface="Arial"/>
                <a:ea typeface="Arial"/>
                <a:cs typeface="Arial"/>
                <a:sym typeface="Arial"/>
              </a:rPr>
              <a:t>select *</a:t>
            </a:r>
            <a:r>
              <a:rPr b="0" lang="en-US" sz="1200" strike="noStrike">
                <a:solidFill>
                  <a:srgbClr val="000000"/>
                </a:solidFill>
                <a:latin typeface="Arial"/>
                <a:ea typeface="Arial"/>
                <a:cs typeface="Arial"/>
                <a:sym typeface="Arial"/>
              </a:rPr>
              <a:t> when using </a:t>
            </a:r>
            <a:r>
              <a:rPr b="0" lang="en-US" sz="2000" strike="noStrike">
                <a:solidFill>
                  <a:srgbClr val="000000"/>
                </a:solidFill>
                <a:latin typeface="Arial"/>
                <a:ea typeface="Arial"/>
                <a:cs typeface="Arial"/>
                <a:sym typeface="Arial"/>
              </a:rPr>
              <a:t>exists</a:t>
            </a:r>
            <a:endParaRPr b="0" sz="2000" strike="noStrike">
              <a:latin typeface="Arial"/>
              <a:ea typeface="Arial"/>
              <a:cs typeface="Arial"/>
              <a:sym typeface="Arial"/>
            </a:endParaRPr>
          </a:p>
        </p:txBody>
      </p:sp>
      <p:sp>
        <p:nvSpPr>
          <p:cNvPr id="1494" name="Google Shape;1494;p7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78: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05" name="Google Shape;1505;p7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13: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08" name="Google Shape;608;p1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79: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13" name="Google Shape;1513;p7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8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0" name="Google Shape;1520;p8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some subqueries are completely self-contained (called </a:t>
            </a:r>
            <a:r>
              <a:rPr b="0" i="1" lang="en-US" sz="1200" strike="noStrike">
                <a:solidFill>
                  <a:srgbClr val="000000"/>
                </a:solidFill>
                <a:latin typeface="Arial"/>
                <a:ea typeface="Arial"/>
                <a:cs typeface="Arial"/>
                <a:sym typeface="Arial"/>
              </a:rPr>
              <a:t>noncorrelated subqueries</a:t>
            </a:r>
            <a:r>
              <a:rPr b="0" lang="en-US" sz="1200" strike="noStrike">
                <a:solidFill>
                  <a:srgbClr val="000000"/>
                </a:solidFill>
                <a:latin typeface="Arial"/>
                <a:ea typeface="Arial"/>
                <a:cs typeface="Arial"/>
                <a:sym typeface="Arial"/>
              </a:rPr>
              <a:t>), while others reference columns from the containing statement (called </a:t>
            </a:r>
            <a:r>
              <a:rPr b="0" i="1" lang="en-US" sz="1200" strike="noStrike">
                <a:solidFill>
                  <a:srgbClr val="000000"/>
                </a:solidFill>
                <a:latin typeface="Arial"/>
                <a:ea typeface="Arial"/>
                <a:cs typeface="Arial"/>
                <a:sym typeface="Arial"/>
              </a:rPr>
              <a:t>correlated subqueries</a:t>
            </a:r>
            <a:r>
              <a:rPr b="0" lang="en-US" sz="1200" strike="noStrike">
                <a:solidFill>
                  <a:srgbClr val="000000"/>
                </a:solidFill>
                <a:latin typeface="Arial"/>
                <a:ea typeface="Arial"/>
                <a:cs typeface="Arial"/>
                <a:sym typeface="Arial"/>
              </a:rPr>
              <a:t>).</a:t>
            </a:r>
            <a:endParaRPr b="0" sz="1200" strike="noStrike">
              <a:latin typeface="Arial"/>
              <a:ea typeface="Arial"/>
              <a:cs typeface="Arial"/>
              <a:sym typeface="Arial"/>
            </a:endParaRPr>
          </a:p>
        </p:txBody>
      </p:sp>
      <p:sp>
        <p:nvSpPr>
          <p:cNvPr id="1521" name="Google Shape;1521;p8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8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9" name="Google Shape;1529;p8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some subqueries are completely self-contained (called </a:t>
            </a:r>
            <a:r>
              <a:rPr b="0" i="1" lang="en-US" sz="1200" strike="noStrike">
                <a:solidFill>
                  <a:srgbClr val="000000"/>
                </a:solidFill>
                <a:latin typeface="Arial"/>
                <a:ea typeface="Arial"/>
                <a:cs typeface="Arial"/>
                <a:sym typeface="Arial"/>
              </a:rPr>
              <a:t>noncorrelated subqueries</a:t>
            </a:r>
            <a:r>
              <a:rPr b="0" lang="en-US" sz="1200" strike="noStrike">
                <a:solidFill>
                  <a:srgbClr val="000000"/>
                </a:solidFill>
                <a:latin typeface="Arial"/>
                <a:ea typeface="Arial"/>
                <a:cs typeface="Arial"/>
                <a:sym typeface="Arial"/>
              </a:rPr>
              <a:t>), while others reference columns from the containing statement (called </a:t>
            </a:r>
            <a:r>
              <a:rPr b="0" i="1" lang="en-US" sz="1200" strike="noStrike">
                <a:solidFill>
                  <a:srgbClr val="000000"/>
                </a:solidFill>
                <a:latin typeface="Arial"/>
                <a:ea typeface="Arial"/>
                <a:cs typeface="Arial"/>
                <a:sym typeface="Arial"/>
              </a:rPr>
              <a:t>correlated subqueries</a:t>
            </a:r>
            <a:r>
              <a:rPr b="0" lang="en-US" sz="1200" strike="noStrike">
                <a:solidFill>
                  <a:srgbClr val="000000"/>
                </a:solidFill>
                <a:latin typeface="Arial"/>
                <a:ea typeface="Arial"/>
                <a:cs typeface="Arial"/>
                <a:sym typeface="Arial"/>
              </a:rPr>
              <a:t>).</a:t>
            </a:r>
            <a:endParaRPr b="0" sz="1200" strike="noStrike">
              <a:latin typeface="Arial"/>
              <a:ea typeface="Arial"/>
              <a:cs typeface="Arial"/>
              <a:sym typeface="Arial"/>
            </a:endParaRPr>
          </a:p>
        </p:txBody>
      </p:sp>
      <p:sp>
        <p:nvSpPr>
          <p:cNvPr id="1530" name="Google Shape;1530;p8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8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37" name="Google Shape;1537;p8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4cbb29ca77_0_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44" name="Google Shape;1544;g14cbb29ca77_0_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1727aa10a7d_0_473: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0" name="Google Shape;1550;g1727aa10a7d_0_47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83: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57" name="Google Shape;1557;p8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84: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63" name="Google Shape;1563;p8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85: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69" name="Google Shape;1569;p8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86: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76" name="Google Shape;1576;p8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4: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20" name="Google Shape;620;p1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87: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84" name="Google Shape;1584;p8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5: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33" name="Google Shape;633;p1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727aa10a7d_0_185: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46" name="Google Shape;646;g1727aa10a7d_0_18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17: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60" name="Google Shape;660;p1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18: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74" name="Google Shape;674;p1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727aa10a7d_0_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727aa10a7d_0_1: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8" name="Google Shape;688;g1727aa10a7d_0_1: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19: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95" name="Google Shape;695;p1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0: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05" name="Google Shape;705;p2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15" name="Google Shape;515;p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727aa10a7d_0_14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727aa10a7d_0_141: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7" name="Google Shape;717;g1727aa10a7d_0_141: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727aa10a7d_0_15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727aa10a7d_0_15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use with clause again </a:t>
            </a:r>
            <a:endParaRPr/>
          </a:p>
          <a:p>
            <a:pPr indent="0" lvl="0" marL="0" rtl="0" algn="l">
              <a:spcBef>
                <a:spcPts val="0"/>
              </a:spcBef>
              <a:spcAft>
                <a:spcPts val="0"/>
              </a:spcAft>
              <a:buNone/>
            </a:pPr>
            <a:r>
              <a:rPr lang="en-US"/>
              <a:t>or use window function </a:t>
            </a:r>
            <a:endParaRPr/>
          </a:p>
        </p:txBody>
      </p:sp>
      <p:sp>
        <p:nvSpPr>
          <p:cNvPr id="725" name="Google Shape;725;g1727aa10a7d_0_150: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21: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33" name="Google Shape;733;p2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2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45" name="Google Shape;745;p2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23:notes"/>
          <p:cNvSpPr/>
          <p:nvPr>
            <p:ph idx="2" type="sldImg"/>
          </p:nvPr>
        </p:nvSpPr>
        <p:spPr>
          <a:xfrm>
            <a:off x="533520" y="764280"/>
            <a:ext cx="6702840" cy="3769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3" name="Google Shape;753;p23:notes"/>
          <p:cNvSpPr txBox="1"/>
          <p:nvPr>
            <p:ph idx="1" type="body"/>
          </p:nvPr>
        </p:nvSpPr>
        <p:spPr>
          <a:xfrm>
            <a:off x="777240" y="4777560"/>
            <a:ext cx="6215760" cy="4524120"/>
          </a:xfrm>
          <a:prstGeom prst="rect">
            <a:avLst/>
          </a:prstGeom>
          <a:noFill/>
          <a:ln>
            <a:noFill/>
          </a:ln>
        </p:spPr>
        <p:txBody>
          <a:bodyPr anchorCtr="0" anchor="t" bIns="0" lIns="0" spcFirstLastPara="1" rIns="0" wrap="square" tIns="0">
            <a:noAutofit/>
          </a:bodyPr>
          <a:lstStyle/>
          <a:p>
            <a:pPr indent="-214559" lvl="0" marL="216000" rtl="0" algn="l">
              <a:lnSpc>
                <a:spcPct val="100000"/>
              </a:lnSpc>
              <a:spcBef>
                <a:spcPts val="0"/>
              </a:spcBef>
              <a:spcAft>
                <a:spcPts val="0"/>
              </a:spcAft>
              <a:buSzPts val="1400"/>
              <a:buNone/>
            </a:pPr>
            <a:r>
              <a:rPr b="0" lang="en-US" sz="2000" strike="noStrike">
                <a:latin typeface="Arial"/>
                <a:ea typeface="Arial"/>
                <a:cs typeface="Arial"/>
                <a:sym typeface="Arial"/>
              </a:rPr>
              <a:t>array</a:t>
            </a:r>
            <a:endParaRPr b="0" sz="2000"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24:notes"/>
          <p:cNvSpPr/>
          <p:nvPr>
            <p:ph idx="2" type="sldImg"/>
          </p:nvPr>
        </p:nvSpPr>
        <p:spPr>
          <a:xfrm>
            <a:off x="533520" y="764280"/>
            <a:ext cx="6702840" cy="3769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3" name="Google Shape;763;p24:notes"/>
          <p:cNvSpPr txBox="1"/>
          <p:nvPr>
            <p:ph idx="1" type="body"/>
          </p:nvPr>
        </p:nvSpPr>
        <p:spPr>
          <a:xfrm>
            <a:off x="777240" y="4777560"/>
            <a:ext cx="6215760" cy="4524120"/>
          </a:xfrm>
          <a:prstGeom prst="rect">
            <a:avLst/>
          </a:prstGeom>
          <a:noFill/>
          <a:ln>
            <a:noFill/>
          </a:ln>
        </p:spPr>
        <p:txBody>
          <a:bodyPr anchorCtr="0" anchor="t" bIns="0" lIns="0" spcFirstLastPara="1" rIns="0" wrap="square" tIns="0">
            <a:noAutofit/>
          </a:bodyPr>
          <a:lstStyle/>
          <a:p>
            <a:pPr indent="-214559" lvl="0" marL="216000" rtl="0" algn="l">
              <a:lnSpc>
                <a:spcPct val="100000"/>
              </a:lnSpc>
              <a:spcBef>
                <a:spcPts val="0"/>
              </a:spcBef>
              <a:spcAft>
                <a:spcPts val="0"/>
              </a:spcAft>
              <a:buSzPts val="1400"/>
              <a:buNone/>
            </a:pPr>
            <a:r>
              <a:rPr b="0" lang="en-US" sz="2000" strike="noStrike">
                <a:latin typeface="Arial"/>
                <a:ea typeface="Arial"/>
                <a:cs typeface="Arial"/>
                <a:sym typeface="Arial"/>
              </a:rPr>
              <a:t>array</a:t>
            </a:r>
            <a:endParaRPr b="0" sz="2000" strike="noStrike">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25: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71" name="Google Shape;771;p2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26:notes"/>
          <p:cNvSpPr/>
          <p:nvPr>
            <p:ph idx="2" type="sldImg"/>
          </p:nvPr>
        </p:nvSpPr>
        <p:spPr>
          <a:xfrm>
            <a:off x="533520" y="764280"/>
            <a:ext cx="6703200" cy="3769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2" name="Google Shape;782;p26:notes"/>
          <p:cNvSpPr txBox="1"/>
          <p:nvPr>
            <p:ph idx="1" type="body"/>
          </p:nvPr>
        </p:nvSpPr>
        <p:spPr>
          <a:xfrm>
            <a:off x="777240" y="4777560"/>
            <a:ext cx="6216120" cy="4524480"/>
          </a:xfrm>
          <a:prstGeom prst="rect">
            <a:avLst/>
          </a:prstGeom>
          <a:noFill/>
          <a:ln>
            <a:noFill/>
          </a:ln>
        </p:spPr>
        <p:txBody>
          <a:bodyPr anchorCtr="0" anchor="t" bIns="0" lIns="0" spcFirstLastPara="1" rIns="0" wrap="square" tIns="0">
            <a:noAutofit/>
          </a:bodyPr>
          <a:lstStyle/>
          <a:p>
            <a:pPr indent="-214920" lvl="0" marL="216000" rtl="0" algn="l">
              <a:lnSpc>
                <a:spcPct val="100000"/>
              </a:lnSpc>
              <a:spcBef>
                <a:spcPts val="0"/>
              </a:spcBef>
              <a:spcAft>
                <a:spcPts val="0"/>
              </a:spcAft>
              <a:buSzPts val="1400"/>
              <a:buNone/>
            </a:pPr>
            <a:r>
              <a:rPr b="0" lang="en-US" sz="2000" strike="noStrike">
                <a:latin typeface="Arial"/>
                <a:ea typeface="Arial"/>
                <a:cs typeface="Arial"/>
                <a:sym typeface="Arial"/>
              </a:rPr>
              <a:t>Inner correlated query is evaluated once for every row of outer query. Thus it benefits from the outside group by. Ana ba5amen </a:t>
            </a:r>
            <a:endParaRPr b="0" sz="2000" strike="noStrike">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27: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94" name="Google Shape;794;p2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28: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04" name="Google Shape;804;p2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25" name="Google Shape;525;p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29: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15" name="Google Shape;815;p2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30: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26" name="Google Shape;826;p3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31:notes"/>
          <p:cNvSpPr/>
          <p:nvPr>
            <p:ph idx="2" type="sldImg"/>
          </p:nvPr>
        </p:nvSpPr>
        <p:spPr>
          <a:xfrm>
            <a:off x="533520" y="764280"/>
            <a:ext cx="6703200" cy="3769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8" name="Google Shape;838;p31:notes"/>
          <p:cNvSpPr txBox="1"/>
          <p:nvPr>
            <p:ph idx="1" type="body"/>
          </p:nvPr>
        </p:nvSpPr>
        <p:spPr>
          <a:xfrm>
            <a:off x="777240" y="4777560"/>
            <a:ext cx="6216120" cy="4524480"/>
          </a:xfrm>
          <a:prstGeom prst="rect">
            <a:avLst/>
          </a:prstGeom>
          <a:noFill/>
          <a:ln>
            <a:noFill/>
          </a:ln>
        </p:spPr>
        <p:txBody>
          <a:bodyPr anchorCtr="0" anchor="t" bIns="0" lIns="0" spcFirstLastPara="1" rIns="0" wrap="square" tIns="0">
            <a:noAutofit/>
          </a:bodyPr>
          <a:lstStyle/>
          <a:p>
            <a:pPr indent="-214920" lvl="0" marL="216000" rtl="0" algn="l">
              <a:lnSpc>
                <a:spcPct val="100000"/>
              </a:lnSpc>
              <a:spcBef>
                <a:spcPts val="0"/>
              </a:spcBef>
              <a:spcAft>
                <a:spcPts val="0"/>
              </a:spcAft>
              <a:buSzPts val="1400"/>
              <a:buNone/>
            </a:pPr>
            <a:r>
              <a:rPr b="0" lang="en-US" sz="2000" strike="noStrike">
                <a:latin typeface="Arial"/>
                <a:ea typeface="Arial"/>
                <a:cs typeface="Arial"/>
                <a:sym typeface="Arial"/>
              </a:rPr>
              <a:t>I think we can use with. </a:t>
            </a:r>
            <a:endParaRPr b="0" sz="2000" strike="noStrike">
              <a:latin typeface="Arial"/>
              <a:ea typeface="Arial"/>
              <a:cs typeface="Arial"/>
              <a:sym typeface="Arial"/>
            </a:endParaRPr>
          </a:p>
          <a:p>
            <a:pPr indent="-214920" lvl="0" marL="216000" rtl="0" algn="l">
              <a:lnSpc>
                <a:spcPct val="100000"/>
              </a:lnSpc>
              <a:spcBef>
                <a:spcPts val="0"/>
              </a:spcBef>
              <a:spcAft>
                <a:spcPts val="0"/>
              </a:spcAft>
              <a:buSzPts val="1400"/>
              <a:buNone/>
            </a:pPr>
            <a:r>
              <a:t/>
            </a:r>
            <a:endParaRPr sz="2000"/>
          </a:p>
          <a:p>
            <a:pPr indent="-214920" lvl="0" marL="216000" rtl="0" algn="l">
              <a:lnSpc>
                <a:spcPct val="100000"/>
              </a:lnSpc>
              <a:spcBef>
                <a:spcPts val="0"/>
              </a:spcBef>
              <a:spcAft>
                <a:spcPts val="0"/>
              </a:spcAft>
              <a:buSzPts val="1400"/>
              <a:buNone/>
            </a:pPr>
            <a:r>
              <a:rPr lang="en-US" sz="2000"/>
              <a:t>or we can use window functions</a:t>
            </a:r>
            <a:endParaRPr sz="2000"/>
          </a:p>
          <a:p>
            <a:pPr indent="-21492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4920" lvl="0" marL="216000" rtl="0" algn="l">
              <a:lnSpc>
                <a:spcPct val="100000"/>
              </a:lnSpc>
              <a:spcBef>
                <a:spcPts val="0"/>
              </a:spcBef>
              <a:spcAft>
                <a:spcPts val="0"/>
              </a:spcAft>
              <a:buSzPts val="1400"/>
              <a:buNone/>
            </a:pPr>
            <a:r>
              <a:rPr b="0" lang="en-US" sz="2000" strike="noStrike">
                <a:latin typeface="Arial"/>
                <a:ea typeface="Arial"/>
                <a:cs typeface="Arial"/>
                <a:sym typeface="Arial"/>
              </a:rPr>
              <a:t>Maybe diff average can be converted to CTE ? Can we do this if it is scalar?</a:t>
            </a:r>
            <a:endParaRPr b="0" sz="2000" strike="noStrike">
              <a:latin typeface="Arial"/>
              <a:ea typeface="Arial"/>
              <a:cs typeface="Arial"/>
              <a:sym typeface="Arial"/>
            </a:endParaRPr>
          </a:p>
          <a:p>
            <a:pPr indent="-21492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4920" lvl="0" marL="216000" rtl="0" algn="l">
              <a:lnSpc>
                <a:spcPct val="100000"/>
              </a:lnSpc>
              <a:spcBef>
                <a:spcPts val="0"/>
              </a:spcBef>
              <a:spcAft>
                <a:spcPts val="0"/>
              </a:spcAft>
              <a:buSzPts val="1400"/>
              <a:buNone/>
            </a:pPr>
            <a:r>
              <a:rPr b="0" lang="en-US" sz="2000" strike="noStrike">
                <a:latin typeface="Arial"/>
                <a:ea typeface="Arial"/>
                <a:cs typeface="Arial"/>
                <a:sym typeface="Arial"/>
              </a:rPr>
              <a:t>But can’t we make more than this  </a:t>
            </a:r>
            <a:endParaRPr b="0" sz="2000" strike="noStrike">
              <a:latin typeface="Arial"/>
              <a:ea typeface="Arial"/>
              <a:cs typeface="Arial"/>
              <a:sym typeface="Arial"/>
            </a:endParaRPr>
          </a:p>
          <a:p>
            <a:pPr indent="-21492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492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50" name="Google Shape;850;p3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33: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59" name="Google Shape;859;p3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34: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71" name="Google Shape;871;p3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35: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80" name="Google Shape;880;p3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36: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89" name="Google Shape;889;p3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37: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97" name="Google Shape;897;p3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39: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05" name="Google Shape;905;p3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34" name="Google Shape;534;p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40: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14" name="Google Shape;914;p4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41: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22" name="Google Shape;922;p4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4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30" name="Google Shape;930;p4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43: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38" name="Google Shape;938;p4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44: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47" name="Google Shape;947;p4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45: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55" name="Google Shape;955;p4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46: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63" name="Google Shape;963;p4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47: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74" name="Google Shape;974;p4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727aa10a7d_0_19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727aa10a7d_0_19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3" name="Google Shape;983;g1727aa10a7d_0_199: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727aa10a7d_0_232: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1" name="Google Shape;991;g1727aa10a7d_0_232: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92" name="Google Shape;992;g1727aa10a7d_0_232: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44" name="Google Shape;544;p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727aa10a7d_0_212: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7" name="Google Shape;997;g1727aa10a7d_0_212: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98" name="Google Shape;998;g1727aa10a7d_0_212: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727aa10a7d_0_21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5" name="Google Shape;1005;g1727aa10a7d_0_21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006" name="Google Shape;1006;g1727aa10a7d_0_219: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727aa10a7d_0_23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3" name="Google Shape;1013;g1727aa10a7d_0_23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014" name="Google Shape;1014;g1727aa10a7d_0_238: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727aa10a7d_0_24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9" name="Google Shape;1019;g1727aa10a7d_0_243: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020" name="Google Shape;1020;g1727aa10a7d_0_243: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727aa10a7d_0_24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5" name="Google Shape;1025;g1727aa10a7d_0_24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026" name="Google Shape;1026;g1727aa10a7d_0_248: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48: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032" name="Google Shape;1032;p4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49: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041" name="Google Shape;1041;p4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50: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I think that if u used the where clause, </a:t>
            </a:r>
            <a:r>
              <a:rPr lang="en-US"/>
              <a:t>filtration</a:t>
            </a:r>
            <a:r>
              <a:rPr lang="en-US"/>
              <a:t> will take place before the window function</a:t>
            </a:r>
            <a:endParaRPr/>
          </a:p>
        </p:txBody>
      </p:sp>
      <p:sp>
        <p:nvSpPr>
          <p:cNvPr id="1049" name="Google Shape;1049;p5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5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058" name="Google Shape;1058;p5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b7afeaaaa_0_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7" name="Google Shape;1067;g14b7afeaaaa_0_0: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068" name="Google Shape;1068;g14b7afeaaaa_0_0: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7: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54" name="Google Shape;554;p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4b7afeaaaa_0_46: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5" name="Google Shape;1075;g14b7afeaaaa_0_46: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076" name="Google Shape;1076;g14b7afeaaaa_0_46: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4b7afeaaaa_0_5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4" name="Google Shape;1084;g14b7afeaaaa_0_53: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085" name="Google Shape;1085;g14b7afeaaaa_0_53: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727aa10a7d_0_33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727aa10a7d_0_33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PostgreSQL Window Functions: The Ultimate Guide</a:t>
            </a:r>
            <a:endParaRPr/>
          </a:p>
          <a:p>
            <a:pPr indent="0" lvl="0" marL="0" rtl="0" algn="l">
              <a:spcBef>
                <a:spcPts val="0"/>
              </a:spcBef>
              <a:spcAft>
                <a:spcPts val="0"/>
              </a:spcAft>
              <a:buClr>
                <a:schemeClr val="dk1"/>
              </a:buClr>
              <a:buSzPts val="1100"/>
              <a:buFont typeface="Arial"/>
              <a:buNone/>
            </a:pPr>
            <a:r>
              <a:rPr lang="en-US"/>
              <a:t>https://www.postgresqltutorial.com/postgresql-window-function/</a:t>
            </a:r>
            <a:endParaRPr/>
          </a:p>
          <a:p>
            <a:pPr indent="0" lvl="0" marL="0" rtl="0" algn="l">
              <a:spcBef>
                <a:spcPts val="0"/>
              </a:spcBef>
              <a:spcAft>
                <a:spcPts val="0"/>
              </a:spcAft>
              <a:buNone/>
            </a:pPr>
            <a:r>
              <a:rPr lang="en-US"/>
              <a:t> </a:t>
            </a:r>
            <a:endParaRPr/>
          </a:p>
        </p:txBody>
      </p:sp>
      <p:sp>
        <p:nvSpPr>
          <p:cNvPr id="1093" name="Google Shape;1093;g1727aa10a7d_0_335: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727aa10a7d_0_32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0" name="Google Shape;1100;g1727aa10a7d_0_32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01" name="Google Shape;1101;g1727aa10a7d_0_327: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727aa10a7d_0_258: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window functions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COUNT(id) OVER() total_matches </a:t>
            </a:r>
            <a:endParaRPr/>
          </a:p>
        </p:txBody>
      </p:sp>
      <p:sp>
        <p:nvSpPr>
          <p:cNvPr id="1108" name="Google Shape;1108;g1727aa10a7d_0_25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727aa10a7d_0_409:notes"/>
          <p:cNvSpPr/>
          <p:nvPr>
            <p:ph idx="2" type="sldImg"/>
          </p:nvPr>
        </p:nvSpPr>
        <p:spPr>
          <a:xfrm>
            <a:off x="685800" y="1143000"/>
            <a:ext cx="5483100" cy="3083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7" name="Google Shape;1117;g1727aa10a7d_0_409:notes"/>
          <p:cNvSpPr txBox="1"/>
          <p:nvPr>
            <p:ph idx="1" type="body"/>
          </p:nvPr>
        </p:nvSpPr>
        <p:spPr>
          <a:xfrm>
            <a:off x="685800" y="4400640"/>
            <a:ext cx="5483100" cy="359700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800" strike="noStrike">
                <a:latin typeface="Arial"/>
                <a:ea typeface="Arial"/>
                <a:cs typeface="Arial"/>
                <a:sym typeface="Arial"/>
              </a:rPr>
              <a:t>WITH clauses allow us to improve the structure of an SQL statement without polluting the database namespace.</a:t>
            </a:r>
            <a:endParaRPr b="0" sz="18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8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800" strike="noStrike">
                <a:latin typeface="Arial"/>
                <a:ea typeface="Arial"/>
                <a:cs typeface="Arial"/>
                <a:sym typeface="Arial"/>
              </a:rPr>
              <a:t>As far as I understand, where is not possible. </a:t>
            </a:r>
            <a:endParaRPr b="0" sz="18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800" strike="noStrike">
                <a:latin typeface="Arial"/>
                <a:ea typeface="Arial"/>
                <a:cs typeface="Arial"/>
                <a:sym typeface="Arial"/>
              </a:rPr>
              <a:t>SELECT is possible only with correlated subquery. (slow)</a:t>
            </a:r>
            <a:endParaRPr b="0" sz="1800" strike="noStrike">
              <a:latin typeface="Arial"/>
              <a:ea typeface="Arial"/>
              <a:cs typeface="Arial"/>
              <a:sym typeface="Arial"/>
            </a:endParaRPr>
          </a:p>
        </p:txBody>
      </p:sp>
      <p:sp>
        <p:nvSpPr>
          <p:cNvPr id="1118" name="Google Shape;1118;g1727aa10a7d_0_409:notes"/>
          <p:cNvSpPr/>
          <p:nvPr/>
        </p:nvSpPr>
        <p:spPr>
          <a:xfrm>
            <a:off x="3884760" y="8685360"/>
            <a:ext cx="296850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727aa10a7d_0_343:notes"/>
          <p:cNvSpPr/>
          <p:nvPr>
            <p:ph idx="2" type="sldImg"/>
          </p:nvPr>
        </p:nvSpPr>
        <p:spPr>
          <a:xfrm>
            <a:off x="380880" y="694800"/>
            <a:ext cx="6094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6" name="Google Shape;1126;g1727aa10a7d_0_343:notes"/>
          <p:cNvSpPr txBox="1"/>
          <p:nvPr>
            <p:ph idx="1" type="body"/>
          </p:nvPr>
        </p:nvSpPr>
        <p:spPr>
          <a:xfrm>
            <a:off x="685800" y="4343400"/>
            <a:ext cx="5484900" cy="4113300"/>
          </a:xfrm>
          <a:prstGeom prst="rect">
            <a:avLst/>
          </a:prstGeom>
          <a:noFill/>
          <a:ln>
            <a:noFill/>
          </a:ln>
        </p:spPr>
        <p:txBody>
          <a:bodyPr anchorCtr="0" anchor="t" bIns="0" lIns="0" spcFirstLastPara="1" rIns="0" wrap="square" tIns="0">
            <a:noAutofit/>
          </a:bodyPr>
          <a:lstStyle/>
          <a:p>
            <a:pPr indent="-215280" lvl="0" marL="216000" rtl="0" algn="l">
              <a:lnSpc>
                <a:spcPct val="100000"/>
              </a:lnSpc>
              <a:spcBef>
                <a:spcPts val="0"/>
              </a:spcBef>
              <a:spcAft>
                <a:spcPts val="0"/>
              </a:spcAft>
              <a:buNone/>
            </a:pPr>
            <a:r>
              <a:rPr b="0" lang="en-US" sz="2000" strike="noStrike">
                <a:latin typeface="Arial"/>
                <a:ea typeface="Arial"/>
                <a:cs typeface="Arial"/>
                <a:sym typeface="Arial"/>
              </a:rPr>
              <a:t>The same result can be obtained with window SQL functions and just one CTE, but we used multiple common table expressions here.</a:t>
            </a:r>
            <a:endParaRPr b="0" sz="2000" strike="noStrike">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4b7afeaaaa_0_6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9" name="Google Shape;1139;g14b7afeaaaa_0_63: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40" name="Google Shape;1140;g14b7afeaaaa_0_63: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4b7afeaaaa_0_6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5" name="Google Shape;1145;g14b7afeaaaa_0_6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46" name="Google Shape;1146;g14b7afeaaaa_0_68: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4b7afeaaaa_0_7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1" name="Google Shape;1151;g14b7afeaaaa_0_7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52" name="Google Shape;1152;g14b7afeaaaa_0_74: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8: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62" name="Google Shape;562;p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4b7afeaaaa_0_7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7" name="Google Shape;1157;g14b7afeaaaa_0_7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58" name="Google Shape;1158;g14b7afeaaaa_0_79: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4b7afeaaaa_0_8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3" name="Google Shape;1163;g14b7afeaaaa_0_8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64" name="Google Shape;1164;g14b7afeaaaa_0_84: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4b7afeaaaa_0_8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9" name="Google Shape;1169;g14b7afeaaaa_0_8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70" name="Google Shape;1170;g14b7afeaaaa_0_89: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14b7afeaaaa_0_9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5" name="Google Shape;1175;g14b7afeaaaa_0_9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76" name="Google Shape;1176;g14b7afeaaaa_0_94: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4b7afeaaaa_0_9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1" name="Google Shape;1181;g14b7afeaaaa_0_9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82" name="Google Shape;1182;g14b7afeaaaa_0_99: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4b7afeaaaa_0_10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7" name="Google Shape;1187;g14b7afeaaaa_0_10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88" name="Google Shape;1188;g14b7afeaaaa_0_104: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4b7afeaaaa_0_10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3" name="Google Shape;1193;g14b7afeaaaa_0_10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94" name="Google Shape;1194;g14b7afeaaaa_0_109: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14b7afeaaaa_0_11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9" name="Google Shape;1199;g14b7afeaaaa_0_11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00" name="Google Shape;1200;g14b7afeaaaa_0_114: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4b7afeaaaa_0_11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5" name="Google Shape;1205;g14b7afeaaaa_0_11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06" name="Google Shape;1206;g14b7afeaaaa_0_119: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4b7afeaaaa_0_12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1" name="Google Shape;1211;g14b7afeaaaa_0_12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12" name="Google Shape;1212;g14b7afeaaaa_0_124: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9: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74" name="Google Shape;574;p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4b7afeaaaa_0_12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7" name="Google Shape;1217;g14b7afeaaaa_0_12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18" name="Google Shape;1218;g14b7afeaaaa_0_129: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4b7afeaaaa_0_13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3" name="Google Shape;1223;g14b7afeaaaa_0_13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24" name="Google Shape;1224;g14b7afeaaaa_0_134: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4b7afeaaaa_0_13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9" name="Google Shape;1229;g14b7afeaaaa_0_13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30" name="Google Shape;1230;g14b7afeaaaa_0_139: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4b7afeaaaa_0_14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5" name="Google Shape;1235;g14b7afeaaaa_0_14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36" name="Google Shape;1236;g14b7afeaaaa_0_144:notes"/>
          <p:cNvSpPr txBox="1"/>
          <p:nvPr>
            <p:ph idx="12" type="sldNum"/>
          </p:nvPr>
        </p:nvSpPr>
        <p:spPr>
          <a:xfrm>
            <a:off x="4399200" y="9555480"/>
            <a:ext cx="3372900" cy="5025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53: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1" name="Google Shape;1241;p53: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Preface | Learning SQL, 3rd Edition</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https://learning.oreilly.com/library/view/learning-sql-3rd/9781492057604/preface01.html#learningsql-PREFACE-2-SECT-3 </a:t>
            </a:r>
            <a:endParaRPr b="0" sz="2000" strike="noStrike">
              <a:latin typeface="Arial"/>
              <a:ea typeface="Arial"/>
              <a:cs typeface="Arial"/>
              <a:sym typeface="Arial"/>
            </a:endParaRPr>
          </a:p>
        </p:txBody>
      </p:sp>
      <p:sp>
        <p:nvSpPr>
          <p:cNvPr id="1242" name="Google Shape;1242;p53: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5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3" name="Google Shape;1253;p5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MySQL :: Download MySQL Community Server</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https://dev.mysql.com/downloads/mysql/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MySQL :: Other MySQL Documentation</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https://dev.mysql.com/doc/index-other.html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MySQL Sandbox | mysql-db-sandbox | Katacoda</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https://www.katacoda.com/mysql-db-sandbox/scenarios/mysql-sandbox </a:t>
            </a:r>
            <a:endParaRPr b="0" sz="2000" strike="noStrike">
              <a:latin typeface="Arial"/>
              <a:ea typeface="Arial"/>
              <a:cs typeface="Arial"/>
              <a:sym typeface="Arial"/>
            </a:endParaRPr>
          </a:p>
        </p:txBody>
      </p:sp>
      <p:sp>
        <p:nvSpPr>
          <p:cNvPr id="1254" name="Google Shape;1254;p5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5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2" name="Google Shape;1262;p5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480" lvl="0" marL="216000" rtl="0" algn="l">
              <a:lnSpc>
                <a:spcPct val="100000"/>
              </a:lnSpc>
              <a:spcBef>
                <a:spcPts val="0"/>
              </a:spcBef>
              <a:spcAft>
                <a:spcPts val="0"/>
              </a:spcAft>
              <a:buSzPts val="1400"/>
              <a:buNone/>
            </a:pPr>
            <a:r>
              <a:rPr b="0" lang="en-US" sz="2000" strike="noStrike">
                <a:solidFill>
                  <a:srgbClr val="3D3B49"/>
                </a:solidFill>
                <a:latin typeface="Arial"/>
                <a:ea typeface="Arial"/>
                <a:cs typeface="Arial"/>
                <a:sym typeface="Arial"/>
              </a:rPr>
              <a:t>A subquery is always enclosed within parentheses, and it is usually executed prior to the containing statement.  In udacity, they are saying “must be fully independent”</a:t>
            </a:r>
            <a:endParaRPr b="0" sz="2000" strike="noStrike">
              <a:latin typeface="Arial"/>
              <a:ea typeface="Arial"/>
              <a:cs typeface="Arial"/>
              <a:sym typeface="Arial"/>
            </a:endParaRPr>
          </a:p>
          <a:p>
            <a:pPr indent="-21348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3480"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1263" name="Google Shape;1263;p5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56: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2" name="Google Shape;1272;p56: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1273" name="Google Shape;1273;p56: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5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2" name="Google Shape;1282;p5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The type of result set returned by the subquery determines how it may be used and which operators the containing statement may use to interact with the data the subquery returns</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When the containing statement has finished executing, the data returned by any subqueries is discarded, making a subquery act like a temporary table with </a:t>
            </a:r>
            <a:r>
              <a:rPr b="0" i="1" lang="en-US" sz="1200" strike="noStrike">
                <a:solidFill>
                  <a:srgbClr val="000000"/>
                </a:solidFill>
                <a:latin typeface="Arial"/>
                <a:ea typeface="Arial"/>
                <a:cs typeface="Arial"/>
                <a:sym typeface="Arial"/>
              </a:rPr>
              <a:t>statement scope</a:t>
            </a:r>
            <a:r>
              <a:rPr b="0" lang="en-US" sz="1200" strike="noStrike">
                <a:solidFill>
                  <a:srgbClr val="000000"/>
                </a:solidFill>
                <a:latin typeface="Arial"/>
                <a:ea typeface="Arial"/>
                <a:cs typeface="Arial"/>
                <a:sym typeface="Arial"/>
              </a:rPr>
              <a:t> (meaning that the server frees up any memory allocated to the subquery results after the SQL statement has finished execution).</a:t>
            </a:r>
            <a:endParaRPr b="0" sz="1200" strike="noStrike">
              <a:latin typeface="Arial"/>
              <a:ea typeface="Arial"/>
              <a:cs typeface="Arial"/>
              <a:sym typeface="Arial"/>
            </a:endParaRPr>
          </a:p>
        </p:txBody>
      </p:sp>
      <p:sp>
        <p:nvSpPr>
          <p:cNvPr id="1283" name="Google Shape;1283;p5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5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2" name="Google Shape;1292;p5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How many values do we expect this inner query to yield?  What about the outer query?</a:t>
            </a:r>
            <a:endParaRPr b="0" sz="2000" strike="noStrike">
              <a:latin typeface="Arial"/>
              <a:ea typeface="Arial"/>
              <a:cs typeface="Arial"/>
              <a:sym typeface="Arial"/>
            </a:endParaRPr>
          </a:p>
        </p:txBody>
      </p:sp>
      <p:sp>
        <p:nvSpPr>
          <p:cNvPr id="1293" name="Google Shape;1293;p5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727aa10a7d_0_173: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85" name="Google Shape;585;g1727aa10a7d_0_17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59: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2" name="Google Shape;1302;p59: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How many values do we expect this inner query to yield?  What about the outer query?</a:t>
            </a:r>
            <a:endParaRPr b="0" sz="2000" strike="noStrike">
              <a:latin typeface="Arial"/>
              <a:ea typeface="Arial"/>
              <a:cs typeface="Arial"/>
              <a:sym typeface="Arial"/>
            </a:endParaRPr>
          </a:p>
        </p:txBody>
      </p:sp>
      <p:sp>
        <p:nvSpPr>
          <p:cNvPr id="1303" name="Google Shape;1303;p59: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6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3" name="Google Shape;1313;p6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Order desc then limit 1</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latin typeface="Arial"/>
                <a:ea typeface="Arial"/>
                <a:cs typeface="Arial"/>
                <a:sym typeface="Arial"/>
              </a:rPr>
              <a:t>Or maybe self join --  we need to explore this self join</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1314" name="Google Shape;1314;p6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6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3" name="Google Shape;1323;p6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The subquery returns a single row with a single column, which allows it to be used as one of the expressions in an equality condition (if the subquery returned two or more rows, it could be </a:t>
            </a:r>
            <a:r>
              <a:rPr b="0" i="1" lang="en-US" sz="1200" strike="noStrike">
                <a:solidFill>
                  <a:srgbClr val="000000"/>
                </a:solidFill>
                <a:latin typeface="Arial"/>
                <a:ea typeface="Arial"/>
                <a:cs typeface="Arial"/>
                <a:sym typeface="Arial"/>
              </a:rPr>
              <a:t>compared</a:t>
            </a:r>
            <a:r>
              <a:rPr b="0" lang="en-US" sz="1200" strike="noStrike">
                <a:solidFill>
                  <a:srgbClr val="000000"/>
                </a:solidFill>
                <a:latin typeface="Arial"/>
                <a:ea typeface="Arial"/>
                <a:cs typeface="Arial"/>
                <a:sym typeface="Arial"/>
              </a:rPr>
              <a:t> to something but could not be </a:t>
            </a:r>
            <a:r>
              <a:rPr b="0" i="1" lang="en-US" sz="1200" strike="noStrike">
                <a:solidFill>
                  <a:srgbClr val="000000"/>
                </a:solidFill>
                <a:latin typeface="Arial"/>
                <a:ea typeface="Arial"/>
                <a:cs typeface="Arial"/>
                <a:sym typeface="Arial"/>
              </a:rPr>
              <a:t>equal</a:t>
            </a:r>
            <a:r>
              <a:rPr b="0" lang="en-US" sz="1200" strike="noStrike">
                <a:solidFill>
                  <a:srgbClr val="000000"/>
                </a:solidFill>
                <a:latin typeface="Arial"/>
                <a:ea typeface="Arial"/>
                <a:cs typeface="Arial"/>
                <a:sym typeface="Arial"/>
              </a:rPr>
              <a:t> to anything, but more on this later)</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All operators can be used here </a:t>
            </a:r>
            <a:endParaRPr b="0" sz="1200" strike="noStrike">
              <a:latin typeface="Arial"/>
              <a:ea typeface="Arial"/>
              <a:cs typeface="Arial"/>
              <a:sym typeface="Arial"/>
            </a:endParaRPr>
          </a:p>
        </p:txBody>
      </p:sp>
      <p:sp>
        <p:nvSpPr>
          <p:cNvPr id="1324" name="Google Shape;1324;p6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62: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8" name="Google Shape;1338;p62: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The subquery is useful in this case because it allows you to retrieve information about the customer with the highest ID in a single query, rather than retrieving the maximum </a:t>
            </a:r>
            <a:r>
              <a:rPr b="0" lang="en-US" sz="2000" strike="noStrike">
                <a:solidFill>
                  <a:srgbClr val="000000"/>
                </a:solidFill>
                <a:latin typeface="Arial"/>
                <a:ea typeface="Arial"/>
                <a:cs typeface="Arial"/>
                <a:sym typeface="Arial"/>
              </a:rPr>
              <a:t>customer_id</a:t>
            </a:r>
            <a:r>
              <a:rPr b="0" lang="en-US" sz="1200" strike="noStrike">
                <a:solidFill>
                  <a:srgbClr val="000000"/>
                </a:solidFill>
                <a:latin typeface="Arial"/>
                <a:ea typeface="Arial"/>
                <a:cs typeface="Arial"/>
                <a:sym typeface="Arial"/>
              </a:rPr>
              <a:t> using one query and then writing a second query to retrieve the desired data from the </a:t>
            </a:r>
            <a:r>
              <a:rPr b="0" lang="en-US" sz="2000" strike="noStrike">
                <a:solidFill>
                  <a:srgbClr val="000000"/>
                </a:solidFill>
                <a:latin typeface="Arial"/>
                <a:ea typeface="Arial"/>
                <a:cs typeface="Arial"/>
                <a:sym typeface="Arial"/>
              </a:rPr>
              <a:t>customer</a:t>
            </a:r>
            <a:r>
              <a:rPr b="0" lang="en-US" sz="1200" strike="noStrike">
                <a:solidFill>
                  <a:srgbClr val="000000"/>
                </a:solidFill>
                <a:latin typeface="Arial"/>
                <a:ea typeface="Arial"/>
                <a:cs typeface="Arial"/>
                <a:sym typeface="Arial"/>
              </a:rPr>
              <a:t> table. </a:t>
            </a:r>
            <a:endParaRPr b="0" sz="1200" strike="noStrike">
              <a:latin typeface="Arial"/>
              <a:ea typeface="Arial"/>
              <a:cs typeface="Arial"/>
              <a:sym typeface="Arial"/>
            </a:endParaRPr>
          </a:p>
        </p:txBody>
      </p:sp>
      <p:sp>
        <p:nvSpPr>
          <p:cNvPr id="1339" name="Google Shape;1339;p62: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63: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0" name="Google Shape;1350;p63: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noncorrelated subquery may be executed alone and does not reference anything from the containing statement. Most subqueries that you encounter will be of this type unless you are writing </a:t>
            </a:r>
            <a:r>
              <a:rPr b="0" lang="en-US" sz="2000" strike="noStrike">
                <a:solidFill>
                  <a:srgbClr val="000000"/>
                </a:solidFill>
                <a:latin typeface="Arial"/>
                <a:ea typeface="Arial"/>
                <a:cs typeface="Arial"/>
                <a:sym typeface="Arial"/>
              </a:rPr>
              <a:t>update</a:t>
            </a:r>
            <a:r>
              <a:rPr b="0" lang="en-US" sz="1200" strike="noStrike">
                <a:solidFill>
                  <a:srgbClr val="000000"/>
                </a:solidFill>
                <a:latin typeface="Arial"/>
                <a:ea typeface="Arial"/>
                <a:cs typeface="Arial"/>
                <a:sym typeface="Arial"/>
              </a:rPr>
              <a:t> or </a:t>
            </a:r>
            <a:r>
              <a:rPr b="0" lang="en-US" sz="2000" strike="noStrike">
                <a:solidFill>
                  <a:srgbClr val="000000"/>
                </a:solidFill>
                <a:latin typeface="Arial"/>
                <a:ea typeface="Arial"/>
                <a:cs typeface="Arial"/>
                <a:sym typeface="Arial"/>
              </a:rPr>
              <a:t>delete</a:t>
            </a:r>
            <a:r>
              <a:rPr b="0" lang="en-US" sz="1200" strike="noStrike">
                <a:solidFill>
                  <a:srgbClr val="000000"/>
                </a:solidFill>
                <a:latin typeface="Arial"/>
                <a:ea typeface="Arial"/>
                <a:cs typeface="Arial"/>
                <a:sym typeface="Arial"/>
              </a:rPr>
              <a:t> statements, which frequently make use of correlated subqueries</a:t>
            </a:r>
            <a:endParaRPr b="0" sz="1200" strike="noStrike">
              <a:latin typeface="Arial"/>
              <a:ea typeface="Arial"/>
              <a:cs typeface="Arial"/>
              <a:sym typeface="Arial"/>
            </a:endParaRPr>
          </a:p>
        </p:txBody>
      </p:sp>
      <p:sp>
        <p:nvSpPr>
          <p:cNvPr id="1351" name="Google Shape;1351;p63: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6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3" name="Google Shape;1363;p6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noncorrelated subquery may be executed alone and does not reference anything from the containing statement. Most subqueries that you encounter will be of this type unless you are writing </a:t>
            </a:r>
            <a:r>
              <a:rPr b="0" lang="en-US" sz="2000" strike="noStrike">
                <a:solidFill>
                  <a:srgbClr val="000000"/>
                </a:solidFill>
                <a:latin typeface="Arial"/>
                <a:ea typeface="Arial"/>
                <a:cs typeface="Arial"/>
                <a:sym typeface="Arial"/>
              </a:rPr>
              <a:t>update</a:t>
            </a:r>
            <a:r>
              <a:rPr b="0" lang="en-US" sz="1200" strike="noStrike">
                <a:solidFill>
                  <a:srgbClr val="000000"/>
                </a:solidFill>
                <a:latin typeface="Arial"/>
                <a:ea typeface="Arial"/>
                <a:cs typeface="Arial"/>
                <a:sym typeface="Arial"/>
              </a:rPr>
              <a:t> or </a:t>
            </a:r>
            <a:r>
              <a:rPr b="0" lang="en-US" sz="2000" strike="noStrike">
                <a:solidFill>
                  <a:srgbClr val="000000"/>
                </a:solidFill>
                <a:latin typeface="Arial"/>
                <a:ea typeface="Arial"/>
                <a:cs typeface="Arial"/>
                <a:sym typeface="Arial"/>
              </a:rPr>
              <a:t>delete</a:t>
            </a:r>
            <a:r>
              <a:rPr b="0" lang="en-US" sz="1200" strike="noStrike">
                <a:solidFill>
                  <a:srgbClr val="000000"/>
                </a:solidFill>
                <a:latin typeface="Arial"/>
                <a:ea typeface="Arial"/>
                <a:cs typeface="Arial"/>
                <a:sym typeface="Arial"/>
              </a:rPr>
              <a:t> statements, which frequently make use of correlated subqueries</a:t>
            </a:r>
            <a:endParaRPr b="0" sz="1200" strike="noStrike">
              <a:latin typeface="Arial"/>
              <a:ea typeface="Arial"/>
              <a:cs typeface="Arial"/>
              <a:sym typeface="Arial"/>
            </a:endParaRPr>
          </a:p>
        </p:txBody>
      </p:sp>
      <p:sp>
        <p:nvSpPr>
          <p:cNvPr id="1364" name="Google Shape;1364;p6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6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5" name="Google Shape;1375;p6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If you run the subquery by itself, you will see the following results:</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br>
              <a:rPr lang="en-US"/>
            </a:br>
            <a:r>
              <a:rPr b="0" lang="en-US" sz="2000" strike="noStrike">
                <a:solidFill>
                  <a:srgbClr val="000000"/>
                </a:solidFill>
                <a:latin typeface="Arial"/>
                <a:ea typeface="Arial"/>
                <a:cs typeface="Arial"/>
                <a:sym typeface="Arial"/>
              </a:rPr>
              <a:t>	</a:t>
            </a:r>
            <a:endParaRPr b="0" sz="2000" strike="noStrike">
              <a:latin typeface="Arial"/>
              <a:ea typeface="Arial"/>
              <a:cs typeface="Arial"/>
              <a:sym typeface="Arial"/>
            </a:endParaRPr>
          </a:p>
        </p:txBody>
      </p:sp>
      <p:sp>
        <p:nvSpPr>
          <p:cNvPr id="1376" name="Google Shape;1376;p6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66: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7" name="Google Shape;1387;p66: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If you run the subquery by itself, you will see the following results:</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br>
              <a:rPr lang="en-US"/>
            </a:br>
            <a:r>
              <a:rPr b="0" lang="en-US" sz="2000" strike="noStrike">
                <a:solidFill>
                  <a:srgbClr val="000000"/>
                </a:solidFill>
                <a:latin typeface="Arial"/>
                <a:ea typeface="Arial"/>
                <a:cs typeface="Arial"/>
                <a:sym typeface="Arial"/>
              </a:rPr>
              <a:t>	</a:t>
            </a:r>
            <a:endParaRPr b="0" sz="2000" strike="noStrike">
              <a:latin typeface="Arial"/>
              <a:ea typeface="Arial"/>
              <a:cs typeface="Arial"/>
              <a:sym typeface="Arial"/>
            </a:endParaRPr>
          </a:p>
        </p:txBody>
      </p:sp>
      <p:sp>
        <p:nvSpPr>
          <p:cNvPr id="1388" name="Google Shape;1388;p66: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6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0" name="Google Shape;1400;p6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 four additional operators that you can use to build conditions with these types of subqueries.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solidFill>
                  <a:srgbClr val="000000"/>
                </a:solidFill>
                <a:latin typeface="Arial"/>
                <a:ea typeface="Arial"/>
                <a:cs typeface="Arial"/>
                <a:sym typeface="Arial"/>
              </a:rPr>
              <a:t>In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solidFill>
                  <a:srgbClr val="000000"/>
                </a:solidFill>
                <a:latin typeface="Arial"/>
                <a:ea typeface="Arial"/>
                <a:cs typeface="Arial"/>
                <a:sym typeface="Arial"/>
              </a:rPr>
              <a:t>not in</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solidFill>
                  <a:srgbClr val="000000"/>
                </a:solidFill>
                <a:latin typeface="Arial"/>
                <a:ea typeface="Arial"/>
                <a:cs typeface="Arial"/>
                <a:sym typeface="Arial"/>
              </a:rPr>
              <a:t>All</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solidFill>
                  <a:srgbClr val="000000"/>
                </a:solidFill>
                <a:latin typeface="Arial"/>
                <a:ea typeface="Arial"/>
                <a:cs typeface="Arial"/>
                <a:sym typeface="Arial"/>
              </a:rPr>
              <a:t>Any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While the approach on the right seems reasonable when the set contains only two expressions, it is easy to see why a single condition using the </a:t>
            </a:r>
            <a:r>
              <a:rPr b="0" lang="en-US" sz="2000" strike="noStrike">
                <a:solidFill>
                  <a:srgbClr val="000000"/>
                </a:solidFill>
                <a:latin typeface="Arial"/>
                <a:ea typeface="Arial"/>
                <a:cs typeface="Arial"/>
                <a:sym typeface="Arial"/>
              </a:rPr>
              <a:t>in</a:t>
            </a:r>
            <a:r>
              <a:rPr b="0" lang="en-US" sz="1200" strike="noStrike">
                <a:solidFill>
                  <a:srgbClr val="000000"/>
                </a:solidFill>
                <a:latin typeface="Arial"/>
                <a:ea typeface="Arial"/>
                <a:cs typeface="Arial"/>
                <a:sym typeface="Arial"/>
              </a:rPr>
              <a:t> operator would be preferable if the set contained dozens (or hundreds, thousands, etc.) of values.</a:t>
            </a:r>
            <a:endParaRPr b="0" sz="1200" strike="noStrike">
              <a:latin typeface="Arial"/>
              <a:ea typeface="Arial"/>
              <a:cs typeface="Arial"/>
              <a:sym typeface="Arial"/>
            </a:endParaRPr>
          </a:p>
        </p:txBody>
      </p:sp>
      <p:sp>
        <p:nvSpPr>
          <p:cNvPr id="1401" name="Google Shape;1401;p6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6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1" name="Google Shape;1411;p6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 four additional operators that you can use to build conditions with these types of subqueries.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solidFill>
                  <a:srgbClr val="000000"/>
                </a:solidFill>
                <a:latin typeface="Arial"/>
                <a:ea typeface="Arial"/>
                <a:cs typeface="Arial"/>
                <a:sym typeface="Arial"/>
              </a:rPr>
              <a:t>In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solidFill>
                  <a:srgbClr val="000000"/>
                </a:solidFill>
                <a:latin typeface="Arial"/>
                <a:ea typeface="Arial"/>
                <a:cs typeface="Arial"/>
                <a:sym typeface="Arial"/>
              </a:rPr>
              <a:t>not in</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solidFill>
                  <a:srgbClr val="000000"/>
                </a:solidFill>
                <a:latin typeface="Arial"/>
                <a:ea typeface="Arial"/>
                <a:cs typeface="Arial"/>
                <a:sym typeface="Arial"/>
              </a:rPr>
              <a:t>All</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2000" strike="noStrike">
                <a:solidFill>
                  <a:srgbClr val="000000"/>
                </a:solidFill>
                <a:latin typeface="Arial"/>
                <a:ea typeface="Arial"/>
                <a:cs typeface="Arial"/>
                <a:sym typeface="Arial"/>
              </a:rPr>
              <a:t>Any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SzPts val="1400"/>
              <a:buNone/>
            </a:pPr>
            <a:r>
              <a:rPr b="0" lang="en-US" sz="1200" strike="noStrike">
                <a:solidFill>
                  <a:srgbClr val="000000"/>
                </a:solidFill>
                <a:latin typeface="Arial"/>
                <a:ea typeface="Arial"/>
                <a:cs typeface="Arial"/>
                <a:sym typeface="Arial"/>
              </a:rPr>
              <a:t>While the approach on the right seems reasonable when the set contains only two expressions, it is easy to see why a single condition using the </a:t>
            </a:r>
            <a:r>
              <a:rPr b="0" lang="en-US" sz="2000" strike="noStrike">
                <a:solidFill>
                  <a:srgbClr val="000000"/>
                </a:solidFill>
                <a:latin typeface="Arial"/>
                <a:ea typeface="Arial"/>
                <a:cs typeface="Arial"/>
                <a:sym typeface="Arial"/>
              </a:rPr>
              <a:t>in</a:t>
            </a:r>
            <a:r>
              <a:rPr b="0" lang="en-US" sz="1200" strike="noStrike">
                <a:solidFill>
                  <a:srgbClr val="000000"/>
                </a:solidFill>
                <a:latin typeface="Arial"/>
                <a:ea typeface="Arial"/>
                <a:cs typeface="Arial"/>
                <a:sym typeface="Arial"/>
              </a:rPr>
              <a:t> operator would be preferable if the set contained dozens (or hundreds, thousands, etc.) of values.</a:t>
            </a:r>
            <a:endParaRPr b="0" sz="1200" strike="noStrike">
              <a:latin typeface="Arial"/>
              <a:ea typeface="Arial"/>
              <a:cs typeface="Arial"/>
              <a:sym typeface="Arial"/>
            </a:endParaRPr>
          </a:p>
        </p:txBody>
      </p:sp>
      <p:sp>
        <p:nvSpPr>
          <p:cNvPr id="1412" name="Google Shape;1412;p6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 name="Shape 16"/>
        <p:cNvGrpSpPr/>
        <p:nvPr/>
      </p:nvGrpSpPr>
      <p:grpSpPr>
        <a:xfrm>
          <a:off x="0" y="0"/>
          <a:ext cx="0" cy="0"/>
          <a:chOff x="0" y="0"/>
          <a:chExt cx="0" cy="0"/>
        </a:xfrm>
      </p:grpSpPr>
      <p:sp>
        <p:nvSpPr>
          <p:cNvPr id="17" name="Google Shape;17;p8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89"/>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 name="Google Shape;19;p89"/>
          <p:cNvSpPr txBox="1"/>
          <p:nvPr>
            <p:ph idx="2" type="body"/>
          </p:nvPr>
        </p:nvSpPr>
        <p:spPr>
          <a:xfrm>
            <a:off x="928052" y="1604525"/>
            <a:ext cx="1726500" cy="39759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 name="Shape 46"/>
        <p:cNvGrpSpPr/>
        <p:nvPr/>
      </p:nvGrpSpPr>
      <p:grpSpPr>
        <a:xfrm>
          <a:off x="0" y="0"/>
          <a:ext cx="0" cy="0"/>
          <a:chOff x="0" y="0"/>
          <a:chExt cx="0" cy="0"/>
        </a:xfrm>
      </p:grpSpPr>
      <p:sp>
        <p:nvSpPr>
          <p:cNvPr id="47" name="Google Shape;47;p14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2"/>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 name="Google Shape;49;p142"/>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65" name="Shape 465"/>
        <p:cNvGrpSpPr/>
        <p:nvPr/>
      </p:nvGrpSpPr>
      <p:grpSpPr>
        <a:xfrm>
          <a:off x="0" y="0"/>
          <a:ext cx="0" cy="0"/>
          <a:chOff x="0" y="0"/>
          <a:chExt cx="0" cy="0"/>
        </a:xfrm>
      </p:grpSpPr>
      <p:sp>
        <p:nvSpPr>
          <p:cNvPr id="466" name="Google Shape;466;p37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7" name="Google Shape;467;p378"/>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8" name="Shape 468"/>
        <p:cNvGrpSpPr/>
        <p:nvPr/>
      </p:nvGrpSpPr>
      <p:grpSpPr>
        <a:xfrm>
          <a:off x="0" y="0"/>
          <a:ext cx="0" cy="0"/>
          <a:chOff x="0" y="0"/>
          <a:chExt cx="0" cy="0"/>
        </a:xfrm>
      </p:grpSpPr>
      <p:sp>
        <p:nvSpPr>
          <p:cNvPr id="469" name="Google Shape;469;p37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70" name="Shape 470"/>
        <p:cNvGrpSpPr/>
        <p:nvPr/>
      </p:nvGrpSpPr>
      <p:grpSpPr>
        <a:xfrm>
          <a:off x="0" y="0"/>
          <a:ext cx="0" cy="0"/>
          <a:chOff x="0" y="0"/>
          <a:chExt cx="0" cy="0"/>
        </a:xfrm>
      </p:grpSpPr>
      <p:sp>
        <p:nvSpPr>
          <p:cNvPr id="471" name="Google Shape;471;p380"/>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72" name="Shape 472"/>
        <p:cNvGrpSpPr/>
        <p:nvPr/>
      </p:nvGrpSpPr>
      <p:grpSpPr>
        <a:xfrm>
          <a:off x="0" y="0"/>
          <a:ext cx="0" cy="0"/>
          <a:chOff x="0" y="0"/>
          <a:chExt cx="0" cy="0"/>
        </a:xfrm>
      </p:grpSpPr>
      <p:sp>
        <p:nvSpPr>
          <p:cNvPr id="473" name="Google Shape;473;p38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38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5" name="Google Shape;475;p381"/>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6" name="Google Shape;476;p381"/>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77" name="Shape 477"/>
        <p:cNvGrpSpPr/>
        <p:nvPr/>
      </p:nvGrpSpPr>
      <p:grpSpPr>
        <a:xfrm>
          <a:off x="0" y="0"/>
          <a:ext cx="0" cy="0"/>
          <a:chOff x="0" y="0"/>
          <a:chExt cx="0" cy="0"/>
        </a:xfrm>
      </p:grpSpPr>
      <p:sp>
        <p:nvSpPr>
          <p:cNvPr id="478" name="Google Shape;478;p38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9" name="Google Shape;479;p382"/>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0" name="Google Shape;480;p382"/>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1" name="Google Shape;481;p382"/>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82" name="Shape 482"/>
        <p:cNvGrpSpPr/>
        <p:nvPr/>
      </p:nvGrpSpPr>
      <p:grpSpPr>
        <a:xfrm>
          <a:off x="0" y="0"/>
          <a:ext cx="0" cy="0"/>
          <a:chOff x="0" y="0"/>
          <a:chExt cx="0" cy="0"/>
        </a:xfrm>
      </p:grpSpPr>
      <p:sp>
        <p:nvSpPr>
          <p:cNvPr id="483" name="Google Shape;483;p38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4" name="Google Shape;484;p38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5" name="Google Shape;485;p38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6" name="Google Shape;486;p383"/>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87" name="Shape 487"/>
        <p:cNvGrpSpPr/>
        <p:nvPr/>
      </p:nvGrpSpPr>
      <p:grpSpPr>
        <a:xfrm>
          <a:off x="0" y="0"/>
          <a:ext cx="0" cy="0"/>
          <a:chOff x="0" y="0"/>
          <a:chExt cx="0" cy="0"/>
        </a:xfrm>
      </p:grpSpPr>
      <p:sp>
        <p:nvSpPr>
          <p:cNvPr id="488" name="Google Shape;488;p38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384"/>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0" name="Google Shape;490;p384"/>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1" name="Shape 491"/>
        <p:cNvGrpSpPr/>
        <p:nvPr/>
      </p:nvGrpSpPr>
      <p:grpSpPr>
        <a:xfrm>
          <a:off x="0" y="0"/>
          <a:ext cx="0" cy="0"/>
          <a:chOff x="0" y="0"/>
          <a:chExt cx="0" cy="0"/>
        </a:xfrm>
      </p:grpSpPr>
      <p:sp>
        <p:nvSpPr>
          <p:cNvPr id="492" name="Google Shape;492;p38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3" name="Google Shape;493;p385"/>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4" name="Google Shape;494;p385"/>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5" name="Google Shape;495;p385"/>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6" name="Google Shape;496;p385"/>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7" name="Shape 497"/>
        <p:cNvGrpSpPr/>
        <p:nvPr/>
      </p:nvGrpSpPr>
      <p:grpSpPr>
        <a:xfrm>
          <a:off x="0" y="0"/>
          <a:ext cx="0" cy="0"/>
          <a:chOff x="0" y="0"/>
          <a:chExt cx="0" cy="0"/>
        </a:xfrm>
      </p:grpSpPr>
      <p:sp>
        <p:nvSpPr>
          <p:cNvPr id="498" name="Google Shape;498;p38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9" name="Google Shape;499;p386"/>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00" name="Google Shape;500;p386"/>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01" name="Google Shape;501;p386"/>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02" name="Google Shape;502;p386"/>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03" name="Google Shape;503;p386"/>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04" name="Google Shape;504;p386"/>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0" name="Shape 50"/>
        <p:cNvGrpSpPr/>
        <p:nvPr/>
      </p:nvGrpSpPr>
      <p:grpSpPr>
        <a:xfrm>
          <a:off x="0" y="0"/>
          <a:ext cx="0" cy="0"/>
          <a:chOff x="0" y="0"/>
          <a:chExt cx="0" cy="0"/>
        </a:xfrm>
      </p:grpSpPr>
      <p:sp>
        <p:nvSpPr>
          <p:cNvPr id="51" name="Google Shape;51;p14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3" name="Google Shape;53;p14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4" name="Google Shape;54;p143"/>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5" name="Google Shape;55;p143"/>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6" name="Shape 56"/>
        <p:cNvGrpSpPr/>
        <p:nvPr/>
      </p:nvGrpSpPr>
      <p:grpSpPr>
        <a:xfrm>
          <a:off x="0" y="0"/>
          <a:ext cx="0" cy="0"/>
          <a:chOff x="0" y="0"/>
          <a:chExt cx="0" cy="0"/>
        </a:xfrm>
      </p:grpSpPr>
      <p:sp>
        <p:nvSpPr>
          <p:cNvPr id="57" name="Google Shape;57;p14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44"/>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9" name="Google Shape;59;p144"/>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0" name="Google Shape;60;p144"/>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144"/>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2" name="Google Shape;62;p144"/>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3" name="Google Shape;63;p144"/>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1" name="Shape 71"/>
        <p:cNvGrpSpPr/>
        <p:nvPr/>
      </p:nvGrpSpPr>
      <p:grpSpPr>
        <a:xfrm>
          <a:off x="0" y="0"/>
          <a:ext cx="0" cy="0"/>
          <a:chOff x="0" y="0"/>
          <a:chExt cx="0" cy="0"/>
        </a:xfrm>
      </p:grpSpPr>
      <p:sp>
        <p:nvSpPr>
          <p:cNvPr id="72" name="Google Shape;72;p14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5"/>
          <p:cNvSpPr txBox="1"/>
          <p:nvPr>
            <p:ph idx="1" type="subTitle"/>
          </p:nvPr>
        </p:nvSpPr>
        <p:spPr>
          <a:xfrm>
            <a:off x="609446" y="1604525"/>
            <a:ext cx="2828100" cy="397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4" name="Shape 74"/>
        <p:cNvGrpSpPr/>
        <p:nvPr/>
      </p:nvGrpSpPr>
      <p:grpSpPr>
        <a:xfrm>
          <a:off x="0" y="0"/>
          <a:ext cx="0" cy="0"/>
          <a:chOff x="0" y="0"/>
          <a:chExt cx="0" cy="0"/>
        </a:xfrm>
      </p:grpSpPr>
      <p:sp>
        <p:nvSpPr>
          <p:cNvPr id="75" name="Google Shape;75;p14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46"/>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7" name="Shape 77"/>
        <p:cNvGrpSpPr/>
        <p:nvPr/>
      </p:nvGrpSpPr>
      <p:grpSpPr>
        <a:xfrm>
          <a:off x="0" y="0"/>
          <a:ext cx="0" cy="0"/>
          <a:chOff x="0" y="0"/>
          <a:chExt cx="0" cy="0"/>
        </a:xfrm>
      </p:grpSpPr>
      <p:sp>
        <p:nvSpPr>
          <p:cNvPr id="78" name="Google Shape;78;p14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47"/>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80" name="Google Shape;80;p147"/>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4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3" name="Shape 83"/>
        <p:cNvGrpSpPr/>
        <p:nvPr/>
      </p:nvGrpSpPr>
      <p:grpSpPr>
        <a:xfrm>
          <a:off x="0" y="0"/>
          <a:ext cx="0" cy="0"/>
          <a:chOff x="0" y="0"/>
          <a:chExt cx="0" cy="0"/>
        </a:xfrm>
      </p:grpSpPr>
      <p:sp>
        <p:nvSpPr>
          <p:cNvPr id="84" name="Google Shape;84;p149"/>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5" name="Shape 85"/>
        <p:cNvGrpSpPr/>
        <p:nvPr/>
      </p:nvGrpSpPr>
      <p:grpSpPr>
        <a:xfrm>
          <a:off x="0" y="0"/>
          <a:ext cx="0" cy="0"/>
          <a:chOff x="0" y="0"/>
          <a:chExt cx="0" cy="0"/>
        </a:xfrm>
      </p:grpSpPr>
      <p:sp>
        <p:nvSpPr>
          <p:cNvPr id="86" name="Google Shape;86;p15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50"/>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88" name="Google Shape;88;p150"/>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89" name="Google Shape;89;p150"/>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0" name="Shape 90"/>
        <p:cNvGrpSpPr/>
        <p:nvPr/>
      </p:nvGrpSpPr>
      <p:grpSpPr>
        <a:xfrm>
          <a:off x="0" y="0"/>
          <a:ext cx="0" cy="0"/>
          <a:chOff x="0" y="0"/>
          <a:chExt cx="0" cy="0"/>
        </a:xfrm>
      </p:grpSpPr>
      <p:sp>
        <p:nvSpPr>
          <p:cNvPr id="91" name="Google Shape;91;p15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51"/>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3" name="Google Shape;93;p151"/>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4" name="Google Shape;94;p151"/>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5" name="Shape 95"/>
        <p:cNvGrpSpPr/>
        <p:nvPr/>
      </p:nvGrpSpPr>
      <p:grpSpPr>
        <a:xfrm>
          <a:off x="0" y="0"/>
          <a:ext cx="0" cy="0"/>
          <a:chOff x="0" y="0"/>
          <a:chExt cx="0" cy="0"/>
        </a:xfrm>
      </p:grpSpPr>
      <p:sp>
        <p:nvSpPr>
          <p:cNvPr id="96" name="Google Shape;96;p15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52"/>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8" name="Google Shape;98;p152"/>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9" name="Google Shape;99;p152"/>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0" name="Shape 100"/>
        <p:cNvGrpSpPr/>
        <p:nvPr/>
      </p:nvGrpSpPr>
      <p:grpSpPr>
        <a:xfrm>
          <a:off x="0" y="0"/>
          <a:ext cx="0" cy="0"/>
          <a:chOff x="0" y="0"/>
          <a:chExt cx="0" cy="0"/>
        </a:xfrm>
      </p:grpSpPr>
      <p:sp>
        <p:nvSpPr>
          <p:cNvPr id="101" name="Google Shape;101;p15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53"/>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153"/>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4" name="Shape 104"/>
        <p:cNvGrpSpPr/>
        <p:nvPr/>
      </p:nvGrpSpPr>
      <p:grpSpPr>
        <a:xfrm>
          <a:off x="0" y="0"/>
          <a:ext cx="0" cy="0"/>
          <a:chOff x="0" y="0"/>
          <a:chExt cx="0" cy="0"/>
        </a:xfrm>
      </p:grpSpPr>
      <p:sp>
        <p:nvSpPr>
          <p:cNvPr id="105" name="Google Shape;105;p15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54"/>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7" name="Google Shape;107;p154"/>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8" name="Google Shape;108;p154"/>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9" name="Google Shape;109;p154"/>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0" name="Shape 110"/>
        <p:cNvGrpSpPr/>
        <p:nvPr/>
      </p:nvGrpSpPr>
      <p:grpSpPr>
        <a:xfrm>
          <a:off x="0" y="0"/>
          <a:ext cx="0" cy="0"/>
          <a:chOff x="0" y="0"/>
          <a:chExt cx="0" cy="0"/>
        </a:xfrm>
      </p:grpSpPr>
      <p:sp>
        <p:nvSpPr>
          <p:cNvPr id="111" name="Google Shape;111;p15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55"/>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3" name="Google Shape;113;p155"/>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4" name="Google Shape;114;p155"/>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5" name="Google Shape;115;p155"/>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155"/>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155"/>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5" name="Shape 125"/>
        <p:cNvGrpSpPr/>
        <p:nvPr/>
      </p:nvGrpSpPr>
      <p:grpSpPr>
        <a:xfrm>
          <a:off x="0" y="0"/>
          <a:ext cx="0" cy="0"/>
          <a:chOff x="0" y="0"/>
          <a:chExt cx="0" cy="0"/>
        </a:xfrm>
      </p:grpSpPr>
      <p:sp>
        <p:nvSpPr>
          <p:cNvPr id="126" name="Google Shape;126;p15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56"/>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8" name="Shape 128"/>
        <p:cNvGrpSpPr/>
        <p:nvPr/>
      </p:nvGrpSpPr>
      <p:grpSpPr>
        <a:xfrm>
          <a:off x="0" y="0"/>
          <a:ext cx="0" cy="0"/>
          <a:chOff x="0" y="0"/>
          <a:chExt cx="0" cy="0"/>
        </a:xfrm>
      </p:grpSpPr>
      <p:sp>
        <p:nvSpPr>
          <p:cNvPr id="129" name="Google Shape;129;p15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57"/>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31" name="Shape 131"/>
        <p:cNvGrpSpPr/>
        <p:nvPr/>
      </p:nvGrpSpPr>
      <p:grpSpPr>
        <a:xfrm>
          <a:off x="0" y="0"/>
          <a:ext cx="0" cy="0"/>
          <a:chOff x="0" y="0"/>
          <a:chExt cx="0" cy="0"/>
        </a:xfrm>
      </p:grpSpPr>
      <p:sp>
        <p:nvSpPr>
          <p:cNvPr id="132" name="Google Shape;132;p15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58"/>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4" name="Google Shape;134;p158"/>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5" name="Shape 135"/>
        <p:cNvGrpSpPr/>
        <p:nvPr/>
      </p:nvGrpSpPr>
      <p:grpSpPr>
        <a:xfrm>
          <a:off x="0" y="0"/>
          <a:ext cx="0" cy="0"/>
          <a:chOff x="0" y="0"/>
          <a:chExt cx="0" cy="0"/>
        </a:xfrm>
      </p:grpSpPr>
      <p:sp>
        <p:nvSpPr>
          <p:cNvPr id="136" name="Google Shape;136;p15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1" name="Shape 21"/>
        <p:cNvGrpSpPr/>
        <p:nvPr/>
      </p:nvGrpSpPr>
      <p:grpSpPr>
        <a:xfrm>
          <a:off x="0" y="0"/>
          <a:ext cx="0" cy="0"/>
          <a:chOff x="0" y="0"/>
          <a:chExt cx="0" cy="0"/>
        </a:xfrm>
      </p:grpSpPr>
      <p:sp>
        <p:nvSpPr>
          <p:cNvPr id="22" name="Google Shape;22;p13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5"/>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7" name="Shape 137"/>
        <p:cNvGrpSpPr/>
        <p:nvPr/>
      </p:nvGrpSpPr>
      <p:grpSpPr>
        <a:xfrm>
          <a:off x="0" y="0"/>
          <a:ext cx="0" cy="0"/>
          <a:chOff x="0" y="0"/>
          <a:chExt cx="0" cy="0"/>
        </a:xfrm>
      </p:grpSpPr>
      <p:sp>
        <p:nvSpPr>
          <p:cNvPr id="138" name="Google Shape;138;p160"/>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9" name="Shape 139"/>
        <p:cNvGrpSpPr/>
        <p:nvPr/>
      </p:nvGrpSpPr>
      <p:grpSpPr>
        <a:xfrm>
          <a:off x="0" y="0"/>
          <a:ext cx="0" cy="0"/>
          <a:chOff x="0" y="0"/>
          <a:chExt cx="0" cy="0"/>
        </a:xfrm>
      </p:grpSpPr>
      <p:sp>
        <p:nvSpPr>
          <p:cNvPr id="140" name="Google Shape;140;p16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6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2" name="Google Shape;142;p161"/>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3" name="Google Shape;143;p161"/>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44" name="Shape 144"/>
        <p:cNvGrpSpPr/>
        <p:nvPr/>
      </p:nvGrpSpPr>
      <p:grpSpPr>
        <a:xfrm>
          <a:off x="0" y="0"/>
          <a:ext cx="0" cy="0"/>
          <a:chOff x="0" y="0"/>
          <a:chExt cx="0" cy="0"/>
        </a:xfrm>
      </p:grpSpPr>
      <p:sp>
        <p:nvSpPr>
          <p:cNvPr id="145" name="Google Shape;145;p16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162"/>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7" name="Google Shape;147;p162"/>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8" name="Google Shape;148;p162"/>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9" name="Shape 149"/>
        <p:cNvGrpSpPr/>
        <p:nvPr/>
      </p:nvGrpSpPr>
      <p:grpSpPr>
        <a:xfrm>
          <a:off x="0" y="0"/>
          <a:ext cx="0" cy="0"/>
          <a:chOff x="0" y="0"/>
          <a:chExt cx="0" cy="0"/>
        </a:xfrm>
      </p:grpSpPr>
      <p:sp>
        <p:nvSpPr>
          <p:cNvPr id="150" name="Google Shape;150;p16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16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52" name="Google Shape;152;p16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53" name="Google Shape;153;p163"/>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54" name="Shape 154"/>
        <p:cNvGrpSpPr/>
        <p:nvPr/>
      </p:nvGrpSpPr>
      <p:grpSpPr>
        <a:xfrm>
          <a:off x="0" y="0"/>
          <a:ext cx="0" cy="0"/>
          <a:chOff x="0" y="0"/>
          <a:chExt cx="0" cy="0"/>
        </a:xfrm>
      </p:grpSpPr>
      <p:sp>
        <p:nvSpPr>
          <p:cNvPr id="155" name="Google Shape;155;p16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164"/>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57" name="Google Shape;157;p164"/>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58" name="Shape 158"/>
        <p:cNvGrpSpPr/>
        <p:nvPr/>
      </p:nvGrpSpPr>
      <p:grpSpPr>
        <a:xfrm>
          <a:off x="0" y="0"/>
          <a:ext cx="0" cy="0"/>
          <a:chOff x="0" y="0"/>
          <a:chExt cx="0" cy="0"/>
        </a:xfrm>
      </p:grpSpPr>
      <p:sp>
        <p:nvSpPr>
          <p:cNvPr id="159" name="Google Shape;159;p16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165"/>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61" name="Google Shape;161;p165"/>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62" name="Google Shape;162;p165"/>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63" name="Google Shape;163;p165"/>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64" name="Shape 164"/>
        <p:cNvGrpSpPr/>
        <p:nvPr/>
      </p:nvGrpSpPr>
      <p:grpSpPr>
        <a:xfrm>
          <a:off x="0" y="0"/>
          <a:ext cx="0" cy="0"/>
          <a:chOff x="0" y="0"/>
          <a:chExt cx="0" cy="0"/>
        </a:xfrm>
      </p:grpSpPr>
      <p:sp>
        <p:nvSpPr>
          <p:cNvPr id="165" name="Google Shape;165;p16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166"/>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67" name="Google Shape;167;p166"/>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68" name="Google Shape;168;p166"/>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69" name="Google Shape;169;p166"/>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0" name="Google Shape;170;p166"/>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1" name="Google Shape;171;p166"/>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0" name="Shape 180"/>
        <p:cNvGrpSpPr/>
        <p:nvPr/>
      </p:nvGrpSpPr>
      <p:grpSpPr>
        <a:xfrm>
          <a:off x="0" y="0"/>
          <a:ext cx="0" cy="0"/>
          <a:chOff x="0" y="0"/>
          <a:chExt cx="0" cy="0"/>
        </a:xfrm>
      </p:grpSpPr>
      <p:sp>
        <p:nvSpPr>
          <p:cNvPr id="181" name="Google Shape;181;p9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2800"/>
              <a:buNone/>
              <a:defRPr b="1"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95"/>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3" name="Google Shape;183;p95"/>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4" name="Google Shape;184;p95"/>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5" name="Shape 185"/>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86" name="Shape 186"/>
        <p:cNvGrpSpPr/>
        <p:nvPr/>
      </p:nvGrpSpPr>
      <p:grpSpPr>
        <a:xfrm>
          <a:off x="0" y="0"/>
          <a:ext cx="0" cy="0"/>
          <a:chOff x="0" y="0"/>
          <a:chExt cx="0" cy="0"/>
        </a:xfrm>
      </p:grpSpPr>
      <p:sp>
        <p:nvSpPr>
          <p:cNvPr id="187" name="Google Shape;187;p16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168"/>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4" name="Shape 24"/>
        <p:cNvGrpSpPr/>
        <p:nvPr/>
      </p:nvGrpSpPr>
      <p:grpSpPr>
        <a:xfrm>
          <a:off x="0" y="0"/>
          <a:ext cx="0" cy="0"/>
          <a:chOff x="0" y="0"/>
          <a:chExt cx="0" cy="0"/>
        </a:xfrm>
      </p:grpSpPr>
      <p:sp>
        <p:nvSpPr>
          <p:cNvPr id="25" name="Google Shape;25;p13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6"/>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9" name="Shape 189"/>
        <p:cNvGrpSpPr/>
        <p:nvPr/>
      </p:nvGrpSpPr>
      <p:grpSpPr>
        <a:xfrm>
          <a:off x="0" y="0"/>
          <a:ext cx="0" cy="0"/>
          <a:chOff x="0" y="0"/>
          <a:chExt cx="0" cy="0"/>
        </a:xfrm>
      </p:grpSpPr>
      <p:sp>
        <p:nvSpPr>
          <p:cNvPr id="190" name="Google Shape;190;p16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169"/>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2" name="Shape 192"/>
        <p:cNvGrpSpPr/>
        <p:nvPr/>
      </p:nvGrpSpPr>
      <p:grpSpPr>
        <a:xfrm>
          <a:off x="0" y="0"/>
          <a:ext cx="0" cy="0"/>
          <a:chOff x="0" y="0"/>
          <a:chExt cx="0" cy="0"/>
        </a:xfrm>
      </p:grpSpPr>
      <p:sp>
        <p:nvSpPr>
          <p:cNvPr id="193" name="Google Shape;193;p17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170"/>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170"/>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p17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98" name="Shape 198"/>
        <p:cNvGrpSpPr/>
        <p:nvPr/>
      </p:nvGrpSpPr>
      <p:grpSpPr>
        <a:xfrm>
          <a:off x="0" y="0"/>
          <a:ext cx="0" cy="0"/>
          <a:chOff x="0" y="0"/>
          <a:chExt cx="0" cy="0"/>
        </a:xfrm>
      </p:grpSpPr>
      <p:sp>
        <p:nvSpPr>
          <p:cNvPr id="199" name="Google Shape;199;p172"/>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00" name="Shape 200"/>
        <p:cNvGrpSpPr/>
        <p:nvPr/>
      </p:nvGrpSpPr>
      <p:grpSpPr>
        <a:xfrm>
          <a:off x="0" y="0"/>
          <a:ext cx="0" cy="0"/>
          <a:chOff x="0" y="0"/>
          <a:chExt cx="0" cy="0"/>
        </a:xfrm>
      </p:grpSpPr>
      <p:sp>
        <p:nvSpPr>
          <p:cNvPr id="201" name="Google Shape;201;p17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17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3" name="Google Shape;203;p173"/>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4" name="Google Shape;204;p173"/>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05" name="Shape 205"/>
        <p:cNvGrpSpPr/>
        <p:nvPr/>
      </p:nvGrpSpPr>
      <p:grpSpPr>
        <a:xfrm>
          <a:off x="0" y="0"/>
          <a:ext cx="0" cy="0"/>
          <a:chOff x="0" y="0"/>
          <a:chExt cx="0" cy="0"/>
        </a:xfrm>
      </p:grpSpPr>
      <p:sp>
        <p:nvSpPr>
          <p:cNvPr id="206" name="Google Shape;206;p17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174"/>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174"/>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174"/>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10" name="Shape 210"/>
        <p:cNvGrpSpPr/>
        <p:nvPr/>
      </p:nvGrpSpPr>
      <p:grpSpPr>
        <a:xfrm>
          <a:off x="0" y="0"/>
          <a:ext cx="0" cy="0"/>
          <a:chOff x="0" y="0"/>
          <a:chExt cx="0" cy="0"/>
        </a:xfrm>
      </p:grpSpPr>
      <p:sp>
        <p:nvSpPr>
          <p:cNvPr id="211" name="Google Shape;211;p17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175"/>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13" name="Google Shape;213;p175"/>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14" name="Shape 214"/>
        <p:cNvGrpSpPr/>
        <p:nvPr/>
      </p:nvGrpSpPr>
      <p:grpSpPr>
        <a:xfrm>
          <a:off x="0" y="0"/>
          <a:ext cx="0" cy="0"/>
          <a:chOff x="0" y="0"/>
          <a:chExt cx="0" cy="0"/>
        </a:xfrm>
      </p:grpSpPr>
      <p:sp>
        <p:nvSpPr>
          <p:cNvPr id="215" name="Google Shape;215;p17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176"/>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17" name="Google Shape;217;p176"/>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18" name="Google Shape;218;p176"/>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19" name="Google Shape;219;p176"/>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20" name="Shape 220"/>
        <p:cNvGrpSpPr/>
        <p:nvPr/>
      </p:nvGrpSpPr>
      <p:grpSpPr>
        <a:xfrm>
          <a:off x="0" y="0"/>
          <a:ext cx="0" cy="0"/>
          <a:chOff x="0" y="0"/>
          <a:chExt cx="0" cy="0"/>
        </a:xfrm>
      </p:grpSpPr>
      <p:sp>
        <p:nvSpPr>
          <p:cNvPr id="221" name="Google Shape;221;p17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177"/>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3" name="Google Shape;223;p177"/>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4" name="Google Shape;224;p177"/>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5" name="Google Shape;225;p177"/>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6" name="Google Shape;226;p177"/>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7" name="Google Shape;227;p177"/>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5" name="Shape 235"/>
        <p:cNvGrpSpPr/>
        <p:nvPr/>
      </p:nvGrpSpPr>
      <p:grpSpPr>
        <a:xfrm>
          <a:off x="0" y="0"/>
          <a:ext cx="0" cy="0"/>
          <a:chOff x="0" y="0"/>
          <a:chExt cx="0" cy="0"/>
        </a:xfrm>
      </p:grpSpPr>
      <p:sp>
        <p:nvSpPr>
          <p:cNvPr id="236" name="Google Shape;236;p10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103"/>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8" name="Google Shape;238;p103"/>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3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9" name="Shape 239"/>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40" name="Shape 240"/>
        <p:cNvGrpSpPr/>
        <p:nvPr/>
      </p:nvGrpSpPr>
      <p:grpSpPr>
        <a:xfrm>
          <a:off x="0" y="0"/>
          <a:ext cx="0" cy="0"/>
          <a:chOff x="0" y="0"/>
          <a:chExt cx="0" cy="0"/>
        </a:xfrm>
      </p:grpSpPr>
      <p:sp>
        <p:nvSpPr>
          <p:cNvPr id="241" name="Google Shape;241;p21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212"/>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43" name="Shape 243"/>
        <p:cNvGrpSpPr/>
        <p:nvPr/>
      </p:nvGrpSpPr>
      <p:grpSpPr>
        <a:xfrm>
          <a:off x="0" y="0"/>
          <a:ext cx="0" cy="0"/>
          <a:chOff x="0" y="0"/>
          <a:chExt cx="0" cy="0"/>
        </a:xfrm>
      </p:grpSpPr>
      <p:sp>
        <p:nvSpPr>
          <p:cNvPr id="244" name="Google Shape;244;p21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213"/>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6" name="Shape 246"/>
        <p:cNvGrpSpPr/>
        <p:nvPr/>
      </p:nvGrpSpPr>
      <p:grpSpPr>
        <a:xfrm>
          <a:off x="0" y="0"/>
          <a:ext cx="0" cy="0"/>
          <a:chOff x="0" y="0"/>
          <a:chExt cx="0" cy="0"/>
        </a:xfrm>
      </p:grpSpPr>
      <p:sp>
        <p:nvSpPr>
          <p:cNvPr id="247" name="Google Shape;247;p21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8" name="Shape 248"/>
        <p:cNvGrpSpPr/>
        <p:nvPr/>
      </p:nvGrpSpPr>
      <p:grpSpPr>
        <a:xfrm>
          <a:off x="0" y="0"/>
          <a:ext cx="0" cy="0"/>
          <a:chOff x="0" y="0"/>
          <a:chExt cx="0" cy="0"/>
        </a:xfrm>
      </p:grpSpPr>
      <p:sp>
        <p:nvSpPr>
          <p:cNvPr id="249" name="Google Shape;249;p215"/>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50" name="Shape 250"/>
        <p:cNvGrpSpPr/>
        <p:nvPr/>
      </p:nvGrpSpPr>
      <p:grpSpPr>
        <a:xfrm>
          <a:off x="0" y="0"/>
          <a:ext cx="0" cy="0"/>
          <a:chOff x="0" y="0"/>
          <a:chExt cx="0" cy="0"/>
        </a:xfrm>
      </p:grpSpPr>
      <p:sp>
        <p:nvSpPr>
          <p:cNvPr id="251" name="Google Shape;251;p21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216"/>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216"/>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4" name="Google Shape;254;p216"/>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55" name="Shape 255"/>
        <p:cNvGrpSpPr/>
        <p:nvPr/>
      </p:nvGrpSpPr>
      <p:grpSpPr>
        <a:xfrm>
          <a:off x="0" y="0"/>
          <a:ext cx="0" cy="0"/>
          <a:chOff x="0" y="0"/>
          <a:chExt cx="0" cy="0"/>
        </a:xfrm>
      </p:grpSpPr>
      <p:sp>
        <p:nvSpPr>
          <p:cNvPr id="256" name="Google Shape;256;p21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217"/>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8" name="Google Shape;258;p217"/>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9" name="Google Shape;259;p217"/>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60" name="Shape 260"/>
        <p:cNvGrpSpPr/>
        <p:nvPr/>
      </p:nvGrpSpPr>
      <p:grpSpPr>
        <a:xfrm>
          <a:off x="0" y="0"/>
          <a:ext cx="0" cy="0"/>
          <a:chOff x="0" y="0"/>
          <a:chExt cx="0" cy="0"/>
        </a:xfrm>
      </p:grpSpPr>
      <p:sp>
        <p:nvSpPr>
          <p:cNvPr id="261" name="Google Shape;261;p21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218"/>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218"/>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4" name="Google Shape;264;p218"/>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65" name="Shape 265"/>
        <p:cNvGrpSpPr/>
        <p:nvPr/>
      </p:nvGrpSpPr>
      <p:grpSpPr>
        <a:xfrm>
          <a:off x="0" y="0"/>
          <a:ext cx="0" cy="0"/>
          <a:chOff x="0" y="0"/>
          <a:chExt cx="0" cy="0"/>
        </a:xfrm>
      </p:grpSpPr>
      <p:sp>
        <p:nvSpPr>
          <p:cNvPr id="266" name="Google Shape;266;p21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219"/>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219"/>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69" name="Shape 269"/>
        <p:cNvGrpSpPr/>
        <p:nvPr/>
      </p:nvGrpSpPr>
      <p:grpSpPr>
        <a:xfrm>
          <a:off x="0" y="0"/>
          <a:ext cx="0" cy="0"/>
          <a:chOff x="0" y="0"/>
          <a:chExt cx="0" cy="0"/>
        </a:xfrm>
      </p:grpSpPr>
      <p:sp>
        <p:nvSpPr>
          <p:cNvPr id="270" name="Google Shape;270;p22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220"/>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2" name="Google Shape;272;p220"/>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3" name="Google Shape;273;p220"/>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4" name="Google Shape;274;p220"/>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 name="Shape 29"/>
        <p:cNvGrpSpPr/>
        <p:nvPr/>
      </p:nvGrpSpPr>
      <p:grpSpPr>
        <a:xfrm>
          <a:off x="0" y="0"/>
          <a:ext cx="0" cy="0"/>
          <a:chOff x="0" y="0"/>
          <a:chExt cx="0" cy="0"/>
        </a:xfrm>
      </p:grpSpPr>
      <p:sp>
        <p:nvSpPr>
          <p:cNvPr id="30" name="Google Shape;30;p138"/>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75" name="Shape 275"/>
        <p:cNvGrpSpPr/>
        <p:nvPr/>
      </p:nvGrpSpPr>
      <p:grpSpPr>
        <a:xfrm>
          <a:off x="0" y="0"/>
          <a:ext cx="0" cy="0"/>
          <a:chOff x="0" y="0"/>
          <a:chExt cx="0" cy="0"/>
        </a:xfrm>
      </p:grpSpPr>
      <p:sp>
        <p:nvSpPr>
          <p:cNvPr id="276" name="Google Shape;276;p22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221"/>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8" name="Google Shape;278;p221"/>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9" name="Google Shape;279;p221"/>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0" name="Google Shape;280;p221"/>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1" name="Google Shape;281;p221"/>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2" name="Google Shape;282;p221"/>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92" name="Shape 292"/>
        <p:cNvGrpSpPr/>
        <p:nvPr/>
      </p:nvGrpSpPr>
      <p:grpSpPr>
        <a:xfrm>
          <a:off x="0" y="0"/>
          <a:ext cx="0" cy="0"/>
          <a:chOff x="0" y="0"/>
          <a:chExt cx="0" cy="0"/>
        </a:xfrm>
      </p:grpSpPr>
      <p:sp>
        <p:nvSpPr>
          <p:cNvPr id="293" name="Google Shape;293;p11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113"/>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5" name="Google Shape;295;p11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6" name="Google Shape;296;p113"/>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7" name="Google Shape;297;p113"/>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98" name="Shape 298"/>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99" name="Shape 299"/>
        <p:cNvGrpSpPr/>
        <p:nvPr/>
      </p:nvGrpSpPr>
      <p:grpSpPr>
        <a:xfrm>
          <a:off x="0" y="0"/>
          <a:ext cx="0" cy="0"/>
          <a:chOff x="0" y="0"/>
          <a:chExt cx="0" cy="0"/>
        </a:xfrm>
      </p:grpSpPr>
      <p:sp>
        <p:nvSpPr>
          <p:cNvPr id="300" name="Google Shape;300;p26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p267"/>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02" name="Shape 302"/>
        <p:cNvGrpSpPr/>
        <p:nvPr/>
      </p:nvGrpSpPr>
      <p:grpSpPr>
        <a:xfrm>
          <a:off x="0" y="0"/>
          <a:ext cx="0" cy="0"/>
          <a:chOff x="0" y="0"/>
          <a:chExt cx="0" cy="0"/>
        </a:xfrm>
      </p:grpSpPr>
      <p:sp>
        <p:nvSpPr>
          <p:cNvPr id="303" name="Google Shape;303;p26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268"/>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05" name="Shape 305"/>
        <p:cNvGrpSpPr/>
        <p:nvPr/>
      </p:nvGrpSpPr>
      <p:grpSpPr>
        <a:xfrm>
          <a:off x="0" y="0"/>
          <a:ext cx="0" cy="0"/>
          <a:chOff x="0" y="0"/>
          <a:chExt cx="0" cy="0"/>
        </a:xfrm>
      </p:grpSpPr>
      <p:sp>
        <p:nvSpPr>
          <p:cNvPr id="306" name="Google Shape;306;p26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269"/>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8" name="Google Shape;308;p269"/>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9" name="Shape 309"/>
        <p:cNvGrpSpPr/>
        <p:nvPr/>
      </p:nvGrpSpPr>
      <p:grpSpPr>
        <a:xfrm>
          <a:off x="0" y="0"/>
          <a:ext cx="0" cy="0"/>
          <a:chOff x="0" y="0"/>
          <a:chExt cx="0" cy="0"/>
        </a:xfrm>
      </p:grpSpPr>
      <p:sp>
        <p:nvSpPr>
          <p:cNvPr id="310" name="Google Shape;310;p27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11" name="Shape 311"/>
        <p:cNvGrpSpPr/>
        <p:nvPr/>
      </p:nvGrpSpPr>
      <p:grpSpPr>
        <a:xfrm>
          <a:off x="0" y="0"/>
          <a:ext cx="0" cy="0"/>
          <a:chOff x="0" y="0"/>
          <a:chExt cx="0" cy="0"/>
        </a:xfrm>
      </p:grpSpPr>
      <p:sp>
        <p:nvSpPr>
          <p:cNvPr id="312" name="Google Shape;312;p271"/>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13" name="Shape 313"/>
        <p:cNvGrpSpPr/>
        <p:nvPr/>
      </p:nvGrpSpPr>
      <p:grpSpPr>
        <a:xfrm>
          <a:off x="0" y="0"/>
          <a:ext cx="0" cy="0"/>
          <a:chOff x="0" y="0"/>
          <a:chExt cx="0" cy="0"/>
        </a:xfrm>
      </p:grpSpPr>
      <p:sp>
        <p:nvSpPr>
          <p:cNvPr id="314" name="Google Shape;314;p27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5" name="Google Shape;315;p272"/>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6" name="Google Shape;316;p272"/>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7" name="Google Shape;317;p272"/>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18" name="Shape 318"/>
        <p:cNvGrpSpPr/>
        <p:nvPr/>
      </p:nvGrpSpPr>
      <p:grpSpPr>
        <a:xfrm>
          <a:off x="0" y="0"/>
          <a:ext cx="0" cy="0"/>
          <a:chOff x="0" y="0"/>
          <a:chExt cx="0" cy="0"/>
        </a:xfrm>
      </p:grpSpPr>
      <p:sp>
        <p:nvSpPr>
          <p:cNvPr id="319" name="Google Shape;319;p27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0" name="Google Shape;320;p273"/>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1" name="Google Shape;321;p273"/>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273"/>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1" name="Shape 31"/>
        <p:cNvGrpSpPr/>
        <p:nvPr/>
      </p:nvGrpSpPr>
      <p:grpSpPr>
        <a:xfrm>
          <a:off x="0" y="0"/>
          <a:ext cx="0" cy="0"/>
          <a:chOff x="0" y="0"/>
          <a:chExt cx="0" cy="0"/>
        </a:xfrm>
      </p:grpSpPr>
      <p:sp>
        <p:nvSpPr>
          <p:cNvPr id="32" name="Google Shape;32;p13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9"/>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4" name="Google Shape;34;p139"/>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5" name="Google Shape;35;p139"/>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23" name="Shape 323"/>
        <p:cNvGrpSpPr/>
        <p:nvPr/>
      </p:nvGrpSpPr>
      <p:grpSpPr>
        <a:xfrm>
          <a:off x="0" y="0"/>
          <a:ext cx="0" cy="0"/>
          <a:chOff x="0" y="0"/>
          <a:chExt cx="0" cy="0"/>
        </a:xfrm>
      </p:grpSpPr>
      <p:sp>
        <p:nvSpPr>
          <p:cNvPr id="324" name="Google Shape;324;p27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p274"/>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6" name="Google Shape;326;p274"/>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7" name="Google Shape;327;p274"/>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28" name="Shape 328"/>
        <p:cNvGrpSpPr/>
        <p:nvPr/>
      </p:nvGrpSpPr>
      <p:grpSpPr>
        <a:xfrm>
          <a:off x="0" y="0"/>
          <a:ext cx="0" cy="0"/>
          <a:chOff x="0" y="0"/>
          <a:chExt cx="0" cy="0"/>
        </a:xfrm>
      </p:grpSpPr>
      <p:sp>
        <p:nvSpPr>
          <p:cNvPr id="329" name="Google Shape;329;p27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0" name="Google Shape;330;p275"/>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1" name="Google Shape;331;p275"/>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32" name="Shape 332"/>
        <p:cNvGrpSpPr/>
        <p:nvPr/>
      </p:nvGrpSpPr>
      <p:grpSpPr>
        <a:xfrm>
          <a:off x="0" y="0"/>
          <a:ext cx="0" cy="0"/>
          <a:chOff x="0" y="0"/>
          <a:chExt cx="0" cy="0"/>
        </a:xfrm>
      </p:grpSpPr>
      <p:sp>
        <p:nvSpPr>
          <p:cNvPr id="333" name="Google Shape;333;p27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p276"/>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5" name="Google Shape;335;p276"/>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6" name="Google Shape;336;p276"/>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7" name="Google Shape;337;p276"/>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8" name="Google Shape;338;p276"/>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9" name="Google Shape;339;p276"/>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8" name="Shape 348"/>
        <p:cNvGrpSpPr/>
        <p:nvPr/>
      </p:nvGrpSpPr>
      <p:grpSpPr>
        <a:xfrm>
          <a:off x="0" y="0"/>
          <a:ext cx="0" cy="0"/>
          <a:chOff x="0" y="0"/>
          <a:chExt cx="0" cy="0"/>
        </a:xfrm>
      </p:grpSpPr>
      <p:sp>
        <p:nvSpPr>
          <p:cNvPr id="349" name="Google Shape;349;p11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0" name="Google Shape;350;p117"/>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51" name="Google Shape;351;p117"/>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52" name="Google Shape;352;p117"/>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53" name="Shape 353"/>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54" name="Shape 354"/>
        <p:cNvGrpSpPr/>
        <p:nvPr/>
      </p:nvGrpSpPr>
      <p:grpSpPr>
        <a:xfrm>
          <a:off x="0" y="0"/>
          <a:ext cx="0" cy="0"/>
          <a:chOff x="0" y="0"/>
          <a:chExt cx="0" cy="0"/>
        </a:xfrm>
      </p:grpSpPr>
      <p:sp>
        <p:nvSpPr>
          <p:cNvPr id="355" name="Google Shape;355;p289"/>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6" name="Google Shape;356;p289"/>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57" name="Shape 357"/>
        <p:cNvGrpSpPr/>
        <p:nvPr/>
      </p:nvGrpSpPr>
      <p:grpSpPr>
        <a:xfrm>
          <a:off x="0" y="0"/>
          <a:ext cx="0" cy="0"/>
          <a:chOff x="0" y="0"/>
          <a:chExt cx="0" cy="0"/>
        </a:xfrm>
      </p:grpSpPr>
      <p:sp>
        <p:nvSpPr>
          <p:cNvPr id="358" name="Google Shape;358;p29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9" name="Google Shape;359;p290"/>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60" name="Shape 360"/>
        <p:cNvGrpSpPr/>
        <p:nvPr/>
      </p:nvGrpSpPr>
      <p:grpSpPr>
        <a:xfrm>
          <a:off x="0" y="0"/>
          <a:ext cx="0" cy="0"/>
          <a:chOff x="0" y="0"/>
          <a:chExt cx="0" cy="0"/>
        </a:xfrm>
      </p:grpSpPr>
      <p:sp>
        <p:nvSpPr>
          <p:cNvPr id="361" name="Google Shape;361;p29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2" name="Google Shape;362;p291"/>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63" name="Google Shape;363;p291"/>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4" name="Shape 364"/>
        <p:cNvGrpSpPr/>
        <p:nvPr/>
      </p:nvGrpSpPr>
      <p:grpSpPr>
        <a:xfrm>
          <a:off x="0" y="0"/>
          <a:ext cx="0" cy="0"/>
          <a:chOff x="0" y="0"/>
          <a:chExt cx="0" cy="0"/>
        </a:xfrm>
      </p:grpSpPr>
      <p:sp>
        <p:nvSpPr>
          <p:cNvPr id="365" name="Google Shape;365;p29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66" name="Shape 366"/>
        <p:cNvGrpSpPr/>
        <p:nvPr/>
      </p:nvGrpSpPr>
      <p:grpSpPr>
        <a:xfrm>
          <a:off x="0" y="0"/>
          <a:ext cx="0" cy="0"/>
          <a:chOff x="0" y="0"/>
          <a:chExt cx="0" cy="0"/>
        </a:xfrm>
      </p:grpSpPr>
      <p:sp>
        <p:nvSpPr>
          <p:cNvPr id="367" name="Google Shape;367;p293"/>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6" name="Shape 36"/>
        <p:cNvGrpSpPr/>
        <p:nvPr/>
      </p:nvGrpSpPr>
      <p:grpSpPr>
        <a:xfrm>
          <a:off x="0" y="0"/>
          <a:ext cx="0" cy="0"/>
          <a:chOff x="0" y="0"/>
          <a:chExt cx="0" cy="0"/>
        </a:xfrm>
      </p:grpSpPr>
      <p:sp>
        <p:nvSpPr>
          <p:cNvPr id="37" name="Google Shape;37;p14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0"/>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 name="Google Shape;39;p140"/>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140"/>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68" name="Shape 368"/>
        <p:cNvGrpSpPr/>
        <p:nvPr/>
      </p:nvGrpSpPr>
      <p:grpSpPr>
        <a:xfrm>
          <a:off x="0" y="0"/>
          <a:ext cx="0" cy="0"/>
          <a:chOff x="0" y="0"/>
          <a:chExt cx="0" cy="0"/>
        </a:xfrm>
      </p:grpSpPr>
      <p:sp>
        <p:nvSpPr>
          <p:cNvPr id="369" name="Google Shape;369;p29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0" name="Google Shape;370;p294"/>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71" name="Google Shape;371;p294"/>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72" name="Google Shape;372;p294"/>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73" name="Shape 373"/>
        <p:cNvGrpSpPr/>
        <p:nvPr/>
      </p:nvGrpSpPr>
      <p:grpSpPr>
        <a:xfrm>
          <a:off x="0" y="0"/>
          <a:ext cx="0" cy="0"/>
          <a:chOff x="0" y="0"/>
          <a:chExt cx="0" cy="0"/>
        </a:xfrm>
      </p:grpSpPr>
      <p:sp>
        <p:nvSpPr>
          <p:cNvPr id="374" name="Google Shape;374;p29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295"/>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76" name="Google Shape;376;p295"/>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77" name="Google Shape;377;p295"/>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78" name="Shape 378"/>
        <p:cNvGrpSpPr/>
        <p:nvPr/>
      </p:nvGrpSpPr>
      <p:grpSpPr>
        <a:xfrm>
          <a:off x="0" y="0"/>
          <a:ext cx="0" cy="0"/>
          <a:chOff x="0" y="0"/>
          <a:chExt cx="0" cy="0"/>
        </a:xfrm>
      </p:grpSpPr>
      <p:sp>
        <p:nvSpPr>
          <p:cNvPr id="379" name="Google Shape;379;p29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0" name="Google Shape;380;p296"/>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1" name="Google Shape;381;p296"/>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82" name="Shape 382"/>
        <p:cNvGrpSpPr/>
        <p:nvPr/>
      </p:nvGrpSpPr>
      <p:grpSpPr>
        <a:xfrm>
          <a:off x="0" y="0"/>
          <a:ext cx="0" cy="0"/>
          <a:chOff x="0" y="0"/>
          <a:chExt cx="0" cy="0"/>
        </a:xfrm>
      </p:grpSpPr>
      <p:sp>
        <p:nvSpPr>
          <p:cNvPr id="383" name="Google Shape;383;p29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4" name="Google Shape;384;p297"/>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5" name="Google Shape;385;p297"/>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6" name="Google Shape;386;p297"/>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7" name="Google Shape;387;p297"/>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88" name="Shape 388"/>
        <p:cNvGrpSpPr/>
        <p:nvPr/>
      </p:nvGrpSpPr>
      <p:grpSpPr>
        <a:xfrm>
          <a:off x="0" y="0"/>
          <a:ext cx="0" cy="0"/>
          <a:chOff x="0" y="0"/>
          <a:chExt cx="0" cy="0"/>
        </a:xfrm>
      </p:grpSpPr>
      <p:sp>
        <p:nvSpPr>
          <p:cNvPr id="389" name="Google Shape;389;p29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298"/>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1" name="Google Shape;391;p298"/>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2" name="Google Shape;392;p298"/>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3" name="Google Shape;393;p298"/>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4" name="Google Shape;394;p298"/>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5" name="Google Shape;395;p298"/>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02" name="Shape 402"/>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03" name="Shape 403"/>
        <p:cNvGrpSpPr/>
        <p:nvPr/>
      </p:nvGrpSpPr>
      <p:grpSpPr>
        <a:xfrm>
          <a:off x="0" y="0"/>
          <a:ext cx="0" cy="0"/>
          <a:chOff x="0" y="0"/>
          <a:chExt cx="0" cy="0"/>
        </a:xfrm>
      </p:grpSpPr>
      <p:sp>
        <p:nvSpPr>
          <p:cNvPr id="404" name="Google Shape;404;p36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5" name="Google Shape;405;p365"/>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06" name="Shape 406"/>
        <p:cNvGrpSpPr/>
        <p:nvPr/>
      </p:nvGrpSpPr>
      <p:grpSpPr>
        <a:xfrm>
          <a:off x="0" y="0"/>
          <a:ext cx="0" cy="0"/>
          <a:chOff x="0" y="0"/>
          <a:chExt cx="0" cy="0"/>
        </a:xfrm>
      </p:grpSpPr>
      <p:sp>
        <p:nvSpPr>
          <p:cNvPr id="407" name="Google Shape;407;p36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8" name="Google Shape;408;p366"/>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09" name="Shape 409"/>
        <p:cNvGrpSpPr/>
        <p:nvPr/>
      </p:nvGrpSpPr>
      <p:grpSpPr>
        <a:xfrm>
          <a:off x="0" y="0"/>
          <a:ext cx="0" cy="0"/>
          <a:chOff x="0" y="0"/>
          <a:chExt cx="0" cy="0"/>
        </a:xfrm>
      </p:grpSpPr>
      <p:sp>
        <p:nvSpPr>
          <p:cNvPr id="410" name="Google Shape;410;p36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1" name="Google Shape;411;p367"/>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2" name="Google Shape;412;p367"/>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3" name="Shape 413"/>
        <p:cNvGrpSpPr/>
        <p:nvPr/>
      </p:nvGrpSpPr>
      <p:grpSpPr>
        <a:xfrm>
          <a:off x="0" y="0"/>
          <a:ext cx="0" cy="0"/>
          <a:chOff x="0" y="0"/>
          <a:chExt cx="0" cy="0"/>
        </a:xfrm>
      </p:grpSpPr>
      <p:sp>
        <p:nvSpPr>
          <p:cNvPr id="414" name="Google Shape;414;p36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1" name="Shape 41"/>
        <p:cNvGrpSpPr/>
        <p:nvPr/>
      </p:nvGrpSpPr>
      <p:grpSpPr>
        <a:xfrm>
          <a:off x="0" y="0"/>
          <a:ext cx="0" cy="0"/>
          <a:chOff x="0" y="0"/>
          <a:chExt cx="0" cy="0"/>
        </a:xfrm>
      </p:grpSpPr>
      <p:sp>
        <p:nvSpPr>
          <p:cNvPr id="42" name="Google Shape;42;p14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1"/>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 name="Google Shape;44;p141"/>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 name="Google Shape;45;p141"/>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5" name="Shape 415"/>
        <p:cNvGrpSpPr/>
        <p:nvPr/>
      </p:nvGrpSpPr>
      <p:grpSpPr>
        <a:xfrm>
          <a:off x="0" y="0"/>
          <a:ext cx="0" cy="0"/>
          <a:chOff x="0" y="0"/>
          <a:chExt cx="0" cy="0"/>
        </a:xfrm>
      </p:grpSpPr>
      <p:sp>
        <p:nvSpPr>
          <p:cNvPr id="416" name="Google Shape;416;p369"/>
          <p:cNvSpPr txBox="1"/>
          <p:nvPr>
            <p:ph idx="1" type="subTitle"/>
          </p:nvPr>
        </p:nvSpPr>
        <p:spPr>
          <a:xfrm>
            <a:off x="609480" y="273600"/>
            <a:ext cx="10971000" cy="5301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17" name="Shape 417"/>
        <p:cNvGrpSpPr/>
        <p:nvPr/>
      </p:nvGrpSpPr>
      <p:grpSpPr>
        <a:xfrm>
          <a:off x="0" y="0"/>
          <a:ext cx="0" cy="0"/>
          <a:chOff x="0" y="0"/>
          <a:chExt cx="0" cy="0"/>
        </a:xfrm>
      </p:grpSpPr>
      <p:sp>
        <p:nvSpPr>
          <p:cNvPr id="418" name="Google Shape;418;p370"/>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9" name="Google Shape;419;p370"/>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0" name="Google Shape;420;p370"/>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1" name="Google Shape;421;p370"/>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22" name="Shape 422"/>
        <p:cNvGrpSpPr/>
        <p:nvPr/>
      </p:nvGrpSpPr>
      <p:grpSpPr>
        <a:xfrm>
          <a:off x="0" y="0"/>
          <a:ext cx="0" cy="0"/>
          <a:chOff x="0" y="0"/>
          <a:chExt cx="0" cy="0"/>
        </a:xfrm>
      </p:grpSpPr>
      <p:sp>
        <p:nvSpPr>
          <p:cNvPr id="423" name="Google Shape;423;p371"/>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4" name="Google Shape;424;p371"/>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5" name="Google Shape;425;p371"/>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6" name="Google Shape;426;p371"/>
          <p:cNvSpPr txBox="1"/>
          <p:nvPr>
            <p:ph idx="3"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27" name="Shape 427"/>
        <p:cNvGrpSpPr/>
        <p:nvPr/>
      </p:nvGrpSpPr>
      <p:grpSpPr>
        <a:xfrm>
          <a:off x="0" y="0"/>
          <a:ext cx="0" cy="0"/>
          <a:chOff x="0" y="0"/>
          <a:chExt cx="0" cy="0"/>
        </a:xfrm>
      </p:grpSpPr>
      <p:sp>
        <p:nvSpPr>
          <p:cNvPr id="428" name="Google Shape;428;p37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9" name="Google Shape;429;p372"/>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0" name="Google Shape;430;p372"/>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1" name="Google Shape;431;p372"/>
          <p:cNvSpPr txBox="1"/>
          <p:nvPr>
            <p:ph idx="3"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32" name="Shape 432"/>
        <p:cNvGrpSpPr/>
        <p:nvPr/>
      </p:nvGrpSpPr>
      <p:grpSpPr>
        <a:xfrm>
          <a:off x="0" y="0"/>
          <a:ext cx="0" cy="0"/>
          <a:chOff x="0" y="0"/>
          <a:chExt cx="0" cy="0"/>
        </a:xfrm>
      </p:grpSpPr>
      <p:sp>
        <p:nvSpPr>
          <p:cNvPr id="433" name="Google Shape;433;p37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4" name="Google Shape;434;p373"/>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5" name="Google Shape;435;p373"/>
          <p:cNvSpPr txBox="1"/>
          <p:nvPr>
            <p:ph idx="2" type="body"/>
          </p:nvPr>
        </p:nvSpPr>
        <p:spPr>
          <a:xfrm>
            <a:off x="609480" y="3681000"/>
            <a:ext cx="62136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6" name="Shape 436"/>
        <p:cNvGrpSpPr/>
        <p:nvPr/>
      </p:nvGrpSpPr>
      <p:grpSpPr>
        <a:xfrm>
          <a:off x="0" y="0"/>
          <a:ext cx="0" cy="0"/>
          <a:chOff x="0" y="0"/>
          <a:chExt cx="0" cy="0"/>
        </a:xfrm>
      </p:grpSpPr>
      <p:sp>
        <p:nvSpPr>
          <p:cNvPr id="437" name="Google Shape;437;p37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8" name="Google Shape;438;p374"/>
          <p:cNvSpPr txBox="1"/>
          <p:nvPr>
            <p:ph idx="1" type="body"/>
          </p:nvPr>
        </p:nvSpPr>
        <p:spPr>
          <a:xfrm>
            <a:off x="6094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9" name="Google Shape;439;p374"/>
          <p:cNvSpPr txBox="1"/>
          <p:nvPr>
            <p:ph idx="2" type="body"/>
          </p:nvPr>
        </p:nvSpPr>
        <p:spPr>
          <a:xfrm>
            <a:off x="928080" y="160452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0" name="Google Shape;440;p374"/>
          <p:cNvSpPr txBox="1"/>
          <p:nvPr>
            <p:ph idx="3" type="body"/>
          </p:nvPr>
        </p:nvSpPr>
        <p:spPr>
          <a:xfrm>
            <a:off x="6094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1" name="Google Shape;441;p374"/>
          <p:cNvSpPr txBox="1"/>
          <p:nvPr>
            <p:ph idx="4" type="body"/>
          </p:nvPr>
        </p:nvSpPr>
        <p:spPr>
          <a:xfrm>
            <a:off x="928080" y="3681000"/>
            <a:ext cx="30312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42" name="Shape 442"/>
        <p:cNvGrpSpPr/>
        <p:nvPr/>
      </p:nvGrpSpPr>
      <p:grpSpPr>
        <a:xfrm>
          <a:off x="0" y="0"/>
          <a:ext cx="0" cy="0"/>
          <a:chOff x="0" y="0"/>
          <a:chExt cx="0" cy="0"/>
        </a:xfrm>
      </p:grpSpPr>
      <p:sp>
        <p:nvSpPr>
          <p:cNvPr id="443" name="Google Shape;443;p375"/>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375"/>
          <p:cNvSpPr txBox="1"/>
          <p:nvPr>
            <p:ph idx="1" type="body"/>
          </p:nvPr>
        </p:nvSpPr>
        <p:spPr>
          <a:xfrm>
            <a:off x="60948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5" name="Google Shape;445;p375"/>
          <p:cNvSpPr txBox="1"/>
          <p:nvPr>
            <p:ph idx="2" type="body"/>
          </p:nvPr>
        </p:nvSpPr>
        <p:spPr>
          <a:xfrm>
            <a:off x="81972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6" name="Google Shape;446;p375"/>
          <p:cNvSpPr txBox="1"/>
          <p:nvPr>
            <p:ph idx="3" type="body"/>
          </p:nvPr>
        </p:nvSpPr>
        <p:spPr>
          <a:xfrm>
            <a:off x="1029960" y="160452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7" name="Google Shape;447;p375"/>
          <p:cNvSpPr txBox="1"/>
          <p:nvPr>
            <p:ph idx="4" type="body"/>
          </p:nvPr>
        </p:nvSpPr>
        <p:spPr>
          <a:xfrm>
            <a:off x="60948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375"/>
          <p:cNvSpPr txBox="1"/>
          <p:nvPr>
            <p:ph idx="5" type="body"/>
          </p:nvPr>
        </p:nvSpPr>
        <p:spPr>
          <a:xfrm>
            <a:off x="81972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9" name="Google Shape;449;p375"/>
          <p:cNvSpPr txBox="1"/>
          <p:nvPr>
            <p:ph idx="6" type="body"/>
          </p:nvPr>
        </p:nvSpPr>
        <p:spPr>
          <a:xfrm>
            <a:off x="1029960" y="3681000"/>
            <a:ext cx="199800" cy="18961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57" name="Shape 457"/>
        <p:cNvGrpSpPr/>
        <p:nvPr/>
      </p:nvGrpSpPr>
      <p:grpSpPr>
        <a:xfrm>
          <a:off x="0" y="0"/>
          <a:ext cx="0" cy="0"/>
          <a:chOff x="0" y="0"/>
          <a:chExt cx="0" cy="0"/>
        </a:xfrm>
      </p:grpSpPr>
      <p:sp>
        <p:nvSpPr>
          <p:cNvPr id="458" name="Google Shape;458;p133"/>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9" name="Google Shape;459;p133"/>
          <p:cNvSpPr txBox="1"/>
          <p:nvPr>
            <p:ph idx="1" type="body"/>
          </p:nvPr>
        </p:nvSpPr>
        <p:spPr>
          <a:xfrm>
            <a:off x="6094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0" name="Google Shape;460;p133"/>
          <p:cNvSpPr txBox="1"/>
          <p:nvPr>
            <p:ph idx="2" type="body"/>
          </p:nvPr>
        </p:nvSpPr>
        <p:spPr>
          <a:xfrm>
            <a:off x="928080" y="1604520"/>
            <a:ext cx="303120" cy="3975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1" name="Shape 461"/>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62" name="Shape 462"/>
        <p:cNvGrpSpPr/>
        <p:nvPr/>
      </p:nvGrpSpPr>
      <p:grpSpPr>
        <a:xfrm>
          <a:off x="0" y="0"/>
          <a:ext cx="0" cy="0"/>
          <a:chOff x="0" y="0"/>
          <a:chExt cx="0" cy="0"/>
        </a:xfrm>
      </p:grpSpPr>
      <p:sp>
        <p:nvSpPr>
          <p:cNvPr id="463" name="Google Shape;463;p377"/>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4" name="Google Shape;464;p377"/>
          <p:cNvSpPr txBox="1"/>
          <p:nvPr>
            <p:ph idx="1" type="subTitle"/>
          </p:nvPr>
        </p:nvSpPr>
        <p:spPr>
          <a:xfrm>
            <a:off x="609480" y="1604520"/>
            <a:ext cx="621360" cy="3975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1.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10.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image" Target="../media/image1.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 Type="http://schemas.openxmlformats.org/officeDocument/2006/relationships/image" Target="../media/image1.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 Type="http://schemas.openxmlformats.org/officeDocument/2006/relationships/image" Target="../media/image1.pn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heme" Target="../theme/theme8.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2.xml"/><Relationship Id="rId10" Type="http://schemas.openxmlformats.org/officeDocument/2006/relationships/slideLayout" Target="../slideLayouts/slideLayout81.xml"/><Relationship Id="rId13" Type="http://schemas.openxmlformats.org/officeDocument/2006/relationships/slideLayout" Target="../slideLayouts/slideLayout84.xml"/><Relationship Id="rId12" Type="http://schemas.openxmlformats.org/officeDocument/2006/relationships/slideLayout" Target="../slideLayouts/slideLayout83.xml"/><Relationship Id="rId1" Type="http://schemas.openxmlformats.org/officeDocument/2006/relationships/image" Target="../media/image1.png"/><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2.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 Type="http://schemas.openxmlformats.org/officeDocument/2006/relationships/image" Target="../media/image1.png"/><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9.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 Type="http://schemas.openxmlformats.org/officeDocument/2006/relationships/image" Target="../media/image1.png"/><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theme" Target="../theme/theme3.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9" name="Shape 9"/>
        <p:cNvGrpSpPr/>
        <p:nvPr/>
      </p:nvGrpSpPr>
      <p:grpSpPr>
        <a:xfrm>
          <a:off x="0" y="0"/>
          <a:ext cx="0" cy="0"/>
          <a:chOff x="0" y="0"/>
          <a:chExt cx="0" cy="0"/>
        </a:xfrm>
      </p:grpSpPr>
      <p:sp>
        <p:nvSpPr>
          <p:cNvPr id="10" name="Google Shape;10;p88"/>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 name="Google Shape;11;p8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2" name="Google Shape;12;p88"/>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3" name="Google Shape;13;p88"/>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88"/>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88"/>
          <p:cNvSpPr txBox="1"/>
          <p:nvPr>
            <p:ph idx="2" type="body"/>
          </p:nvPr>
        </p:nvSpPr>
        <p:spPr>
          <a:xfrm>
            <a:off x="126252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64" name="Shape 64"/>
        <p:cNvGrpSpPr/>
        <p:nvPr/>
      </p:nvGrpSpPr>
      <p:grpSpPr>
        <a:xfrm>
          <a:off x="0" y="0"/>
          <a:ext cx="0" cy="0"/>
          <a:chOff x="0" y="0"/>
          <a:chExt cx="0" cy="0"/>
        </a:xfrm>
      </p:grpSpPr>
      <p:sp>
        <p:nvSpPr>
          <p:cNvPr id="65" name="Google Shape;65;p90"/>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 name="Google Shape;66;p9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67" name="Google Shape;67;p9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68" name="Google Shape;68;p9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9" name="Google Shape;69;p9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18" name="Shape 118"/>
        <p:cNvGrpSpPr/>
        <p:nvPr/>
      </p:nvGrpSpPr>
      <p:grpSpPr>
        <a:xfrm>
          <a:off x="0" y="0"/>
          <a:ext cx="0" cy="0"/>
          <a:chOff x="0" y="0"/>
          <a:chExt cx="0" cy="0"/>
        </a:xfrm>
      </p:grpSpPr>
      <p:sp>
        <p:nvSpPr>
          <p:cNvPr id="119" name="Google Shape;119;p92"/>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 name="Google Shape;120;p9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21" name="Google Shape;121;p9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22" name="Google Shape;122;p9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3" name="Google Shape;123;p92"/>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72" name="Shape 172"/>
        <p:cNvGrpSpPr/>
        <p:nvPr/>
      </p:nvGrpSpPr>
      <p:grpSpPr>
        <a:xfrm>
          <a:off x="0" y="0"/>
          <a:ext cx="0" cy="0"/>
          <a:chOff x="0" y="0"/>
          <a:chExt cx="0" cy="0"/>
        </a:xfrm>
      </p:grpSpPr>
      <p:sp>
        <p:nvSpPr>
          <p:cNvPr id="173" name="Google Shape;173;p94"/>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 name="Google Shape;174;p94"/>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75" name="Google Shape;175;p94"/>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76" name="Google Shape;176;p94"/>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7" name="Google Shape;177;p94"/>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8" name="Google Shape;178;p94"/>
          <p:cNvSpPr txBox="1"/>
          <p:nvPr>
            <p:ph idx="2" type="body"/>
          </p:nvPr>
        </p:nvSpPr>
        <p:spPr>
          <a:xfrm>
            <a:off x="126252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9" name="Google Shape;179;p94"/>
          <p:cNvSpPr txBox="1"/>
          <p:nvPr>
            <p:ph idx="3" type="body"/>
          </p:nvPr>
        </p:nvSpPr>
        <p:spPr>
          <a:xfrm>
            <a:off x="609480" y="3681720"/>
            <a:ext cx="1273680" cy="189612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228" name="Shape 228"/>
        <p:cNvGrpSpPr/>
        <p:nvPr/>
      </p:nvGrpSpPr>
      <p:grpSpPr>
        <a:xfrm>
          <a:off x="0" y="0"/>
          <a:ext cx="0" cy="0"/>
          <a:chOff x="0" y="0"/>
          <a:chExt cx="0" cy="0"/>
        </a:xfrm>
      </p:grpSpPr>
      <p:sp>
        <p:nvSpPr>
          <p:cNvPr id="229" name="Google Shape;229;p102"/>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 name="Google Shape;230;p10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231" name="Google Shape;231;p10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232" name="Google Shape;232;p10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3" name="Google Shape;233;p102"/>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4" name="Google Shape;234;p102"/>
          <p:cNvSpPr txBox="1"/>
          <p:nvPr>
            <p:ph idx="2" type="body"/>
          </p:nvPr>
        </p:nvSpPr>
        <p:spPr>
          <a:xfrm>
            <a:off x="126252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283" name="Shape 283"/>
        <p:cNvGrpSpPr/>
        <p:nvPr/>
      </p:nvGrpSpPr>
      <p:grpSpPr>
        <a:xfrm>
          <a:off x="0" y="0"/>
          <a:ext cx="0" cy="0"/>
          <a:chOff x="0" y="0"/>
          <a:chExt cx="0" cy="0"/>
        </a:xfrm>
      </p:grpSpPr>
      <p:sp>
        <p:nvSpPr>
          <p:cNvPr id="284" name="Google Shape;284;p112"/>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5" name="Google Shape;285;p11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286" name="Google Shape;286;p11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287" name="Google Shape;287;p11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8" name="Google Shape;288;p112"/>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9" name="Google Shape;289;p112"/>
          <p:cNvSpPr txBox="1"/>
          <p:nvPr>
            <p:ph idx="2" type="body"/>
          </p:nvPr>
        </p:nvSpPr>
        <p:spPr>
          <a:xfrm>
            <a:off x="126252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0" name="Google Shape;290;p112"/>
          <p:cNvSpPr txBox="1"/>
          <p:nvPr>
            <p:ph idx="3" type="body"/>
          </p:nvPr>
        </p:nvSpPr>
        <p:spPr>
          <a:xfrm>
            <a:off x="609480" y="3681720"/>
            <a:ext cx="621360" cy="189612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1" name="Google Shape;291;p112"/>
          <p:cNvSpPr txBox="1"/>
          <p:nvPr>
            <p:ph idx="4" type="body"/>
          </p:nvPr>
        </p:nvSpPr>
        <p:spPr>
          <a:xfrm>
            <a:off x="1262520" y="3681720"/>
            <a:ext cx="621360" cy="189612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340" name="Shape 340"/>
        <p:cNvGrpSpPr/>
        <p:nvPr/>
      </p:nvGrpSpPr>
      <p:grpSpPr>
        <a:xfrm>
          <a:off x="0" y="0"/>
          <a:ext cx="0" cy="0"/>
          <a:chOff x="0" y="0"/>
          <a:chExt cx="0" cy="0"/>
        </a:xfrm>
      </p:grpSpPr>
      <p:sp>
        <p:nvSpPr>
          <p:cNvPr id="341" name="Google Shape;341;p116"/>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2" name="Google Shape;342;p116"/>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343" name="Google Shape;343;p116"/>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344" name="Google Shape;344;p116"/>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5" name="Google Shape;345;p116"/>
          <p:cNvSpPr txBox="1"/>
          <p:nvPr>
            <p:ph idx="1" type="body"/>
          </p:nvPr>
        </p:nvSpPr>
        <p:spPr>
          <a:xfrm>
            <a:off x="60948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6" name="Google Shape;346;p116"/>
          <p:cNvSpPr txBox="1"/>
          <p:nvPr>
            <p:ph idx="2" type="body"/>
          </p:nvPr>
        </p:nvSpPr>
        <p:spPr>
          <a:xfrm>
            <a:off x="1262520" y="1604520"/>
            <a:ext cx="621360" cy="189612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7" name="Google Shape;347;p116"/>
          <p:cNvSpPr txBox="1"/>
          <p:nvPr>
            <p:ph idx="3" type="body"/>
          </p:nvPr>
        </p:nvSpPr>
        <p:spPr>
          <a:xfrm>
            <a:off x="609480" y="3681720"/>
            <a:ext cx="1273680" cy="189612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396" name="Shape 396"/>
        <p:cNvGrpSpPr/>
        <p:nvPr/>
      </p:nvGrpSpPr>
      <p:grpSpPr>
        <a:xfrm>
          <a:off x="0" y="0"/>
          <a:ext cx="0" cy="0"/>
          <a:chOff x="0" y="0"/>
          <a:chExt cx="0" cy="0"/>
        </a:xfrm>
      </p:grpSpPr>
      <p:sp>
        <p:nvSpPr>
          <p:cNvPr id="397" name="Google Shape;397;p130"/>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8" name="Google Shape;398;p13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399" name="Google Shape;399;p130"/>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400" name="Google Shape;400;p13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1" name="Google Shape;401;p13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450" name="Shape 450"/>
        <p:cNvGrpSpPr/>
        <p:nvPr/>
      </p:nvGrpSpPr>
      <p:grpSpPr>
        <a:xfrm>
          <a:off x="0" y="0"/>
          <a:ext cx="0" cy="0"/>
          <a:chOff x="0" y="0"/>
          <a:chExt cx="0" cy="0"/>
        </a:xfrm>
      </p:grpSpPr>
      <p:sp>
        <p:nvSpPr>
          <p:cNvPr id="451" name="Google Shape;451;p132"/>
          <p:cNvSpPr/>
          <p:nvPr/>
        </p:nvSpPr>
        <p:spPr>
          <a:xfrm>
            <a:off x="360" y="176040"/>
            <a:ext cx="12185640" cy="1642680"/>
          </a:xfrm>
          <a:prstGeom prst="rect">
            <a:avLst/>
          </a:prstGeom>
          <a:solidFill>
            <a:srgbClr val="2683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2" name="Google Shape;452;p13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453" name="Google Shape;453;p132"/>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454" name="Google Shape;454;p132"/>
          <p:cNvSpPr txBox="1"/>
          <p:nvPr>
            <p:ph type="title"/>
          </p:nvPr>
        </p:nvSpPr>
        <p:spPr>
          <a:xfrm>
            <a:off x="609480" y="273600"/>
            <a:ext cx="10971000" cy="11433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5" name="Google Shape;455;p132"/>
          <p:cNvSpPr txBox="1"/>
          <p:nvPr>
            <p:ph idx="1" type="body"/>
          </p:nvPr>
        </p:nvSpPr>
        <p:spPr>
          <a:xfrm>
            <a:off x="60948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6" name="Google Shape;456;p132"/>
          <p:cNvSpPr txBox="1"/>
          <p:nvPr>
            <p:ph idx="2" type="body"/>
          </p:nvPr>
        </p:nvSpPr>
        <p:spPr>
          <a:xfrm>
            <a:off x="1262520" y="1604520"/>
            <a:ext cx="621360" cy="39758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0.xml"/><Relationship Id="rId3" Type="http://schemas.openxmlformats.org/officeDocument/2006/relationships/image" Target="../media/image165.png"/><Relationship Id="rId4" Type="http://schemas.openxmlformats.org/officeDocument/2006/relationships/image" Target="../media/image19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1.xml"/><Relationship Id="rId3" Type="http://schemas.openxmlformats.org/officeDocument/2006/relationships/image" Target="../media/image165.png"/><Relationship Id="rId4" Type="http://schemas.openxmlformats.org/officeDocument/2006/relationships/image" Target="../media/image21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2.xml"/><Relationship Id="rId3" Type="http://schemas.openxmlformats.org/officeDocument/2006/relationships/image" Target="../media/image165.png"/><Relationship Id="rId4" Type="http://schemas.openxmlformats.org/officeDocument/2006/relationships/image" Target="../media/image193.png"/><Relationship Id="rId5" Type="http://schemas.openxmlformats.org/officeDocument/2006/relationships/image" Target="../media/image19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3.xml"/><Relationship Id="rId3" Type="http://schemas.openxmlformats.org/officeDocument/2006/relationships/image" Target="../media/image165.png"/><Relationship Id="rId4" Type="http://schemas.openxmlformats.org/officeDocument/2006/relationships/image" Target="../media/image20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4.xml"/><Relationship Id="rId3" Type="http://schemas.openxmlformats.org/officeDocument/2006/relationships/image" Target="../media/image16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5.xml"/><Relationship Id="rId3" Type="http://schemas.openxmlformats.org/officeDocument/2006/relationships/image" Target="../media/image165.png"/><Relationship Id="rId4" Type="http://schemas.openxmlformats.org/officeDocument/2006/relationships/image" Target="../media/image19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6.xml"/><Relationship Id="rId3" Type="http://schemas.openxmlformats.org/officeDocument/2006/relationships/image" Target="../media/image165.png"/><Relationship Id="rId4" Type="http://schemas.openxmlformats.org/officeDocument/2006/relationships/image" Target="../media/image19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7.xml"/><Relationship Id="rId3" Type="http://schemas.openxmlformats.org/officeDocument/2006/relationships/image" Target="../media/image165.png"/><Relationship Id="rId4" Type="http://schemas.openxmlformats.org/officeDocument/2006/relationships/image" Target="../media/image197.png"/><Relationship Id="rId5" Type="http://schemas.openxmlformats.org/officeDocument/2006/relationships/image" Target="../media/image22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8.xml"/><Relationship Id="rId3" Type="http://schemas.openxmlformats.org/officeDocument/2006/relationships/image" Target="../media/image165.png"/><Relationship Id="rId4" Type="http://schemas.openxmlformats.org/officeDocument/2006/relationships/image" Target="../media/image197.png"/><Relationship Id="rId5" Type="http://schemas.openxmlformats.org/officeDocument/2006/relationships/image" Target="../media/image220.png"/><Relationship Id="rId6" Type="http://schemas.openxmlformats.org/officeDocument/2006/relationships/image" Target="../media/image20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9.xml"/><Relationship Id="rId3" Type="http://schemas.openxmlformats.org/officeDocument/2006/relationships/image" Target="../media/image165.png"/><Relationship Id="rId4" Type="http://schemas.openxmlformats.org/officeDocument/2006/relationships/image" Target="../media/image2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0.xml"/><Relationship Id="rId3" Type="http://schemas.openxmlformats.org/officeDocument/2006/relationships/image" Target="../media/image16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1.xml"/><Relationship Id="rId3" Type="http://schemas.openxmlformats.org/officeDocument/2006/relationships/image" Target="../media/image165.png"/><Relationship Id="rId4" Type="http://schemas.openxmlformats.org/officeDocument/2006/relationships/image" Target="../media/image20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2.xml"/><Relationship Id="rId3" Type="http://schemas.openxmlformats.org/officeDocument/2006/relationships/image" Target="../media/image16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3.xml"/><Relationship Id="rId3" Type="http://schemas.openxmlformats.org/officeDocument/2006/relationships/image" Target="../media/image218.png"/><Relationship Id="rId4" Type="http://schemas.openxmlformats.org/officeDocument/2006/relationships/hyperlink" Target="https://www.red-gate.com/simple-talk/databases/sql-server/t-sql-programming-sql-server/ten-common-sql-programming-mistake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5.xml"/><Relationship Id="rId3" Type="http://schemas.openxmlformats.org/officeDocument/2006/relationships/hyperlink" Target="https://projects.datacamp.com/projects/1413" TargetMode="External"/><Relationship Id="rId4" Type="http://schemas.openxmlformats.org/officeDocument/2006/relationships/image" Target="../media/image21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7.xml"/><Relationship Id="rId3" Type="http://schemas.openxmlformats.org/officeDocument/2006/relationships/image" Target="../media/image21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8.xml"/><Relationship Id="rId3" Type="http://schemas.openxmlformats.org/officeDocument/2006/relationships/image" Target="../media/image22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9.xml"/><Relationship Id="rId3" Type="http://schemas.openxmlformats.org/officeDocument/2006/relationships/image" Target="../media/image222.png"/><Relationship Id="rId4" Type="http://schemas.openxmlformats.org/officeDocument/2006/relationships/hyperlink" Target="https://codebeautify.org/sqlformatt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20.xml"/><Relationship Id="rId3" Type="http://schemas.openxmlformats.org/officeDocument/2006/relationships/image" Target="../media/image219.png"/><Relationship Id="rId4" Type="http://schemas.openxmlformats.org/officeDocument/2006/relationships/image" Target="../media/image2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image" Target="../media/image36.png"/><Relationship Id="rId6"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8.xml"/><Relationship Id="rId3" Type="http://schemas.openxmlformats.org/officeDocument/2006/relationships/hyperlink" Target="https://bipp.io/sql-tutorial/advanced-sql/sql-correlated-subqueries/" TargetMode="Externa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hyperlink" Target="https://learnsql.com/blog/correlated-sql-subqueries-newbi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 Id="rId3" Type="http://schemas.openxmlformats.org/officeDocument/2006/relationships/image" Target="../media/image76.png"/><Relationship Id="rId4" Type="http://schemas.openxmlformats.org/officeDocument/2006/relationships/hyperlink" Target="https://www.hackerrank.com/challenges/challenges/proble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5.xml"/><Relationship Id="rId3"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image" Target="../media/image51.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image" Target="../media/image64.png"/><Relationship Id="rId4" Type="http://schemas.openxmlformats.org/officeDocument/2006/relationships/image" Target="../media/image52.png"/><Relationship Id="rId5"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59.png"/><Relationship Id="rId5"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2.xml"/><Relationship Id="rId3" Type="http://schemas.openxmlformats.org/officeDocument/2006/relationships/image" Target="../media/image59.png"/><Relationship Id="rId4" Type="http://schemas.openxmlformats.org/officeDocument/2006/relationships/image" Target="../media/image63.png"/><Relationship Id="rId5"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4.xml"/><Relationship Id="rId3" Type="http://schemas.openxmlformats.org/officeDocument/2006/relationships/hyperlink" Target="https://stackoverflow.com/questions/706972/difference-between-cte-and-subquery#:~:text=Adding%20to%20others'%20answers%2C%20if,to%20reuse%20your%20code%20better" TargetMode="Externa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5.xml"/><Relationship Id="rId3"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6.xml"/><Relationship Id="rId3"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7.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8.xml"/><Relationship Id="rId3" Type="http://schemas.openxmlformats.org/officeDocument/2006/relationships/hyperlink" Target="https://campus.datacamp.com/courses/improving-query-performance-in-postgresql/bringing-together-the-data?ex=6" TargetMode="External"/><Relationship Id="rId4" Type="http://schemas.openxmlformats.org/officeDocument/2006/relationships/hyperlink" Target="https://campus.datacamp.com/courses/improving-query-performance-in-postgresql/bringing-together-the-data?ex=7" TargetMode="External"/><Relationship Id="rId5" Type="http://schemas.openxmlformats.org/officeDocument/2006/relationships/hyperlink" Target="https://campus.datacamp.com/courses/improving-query-performance-in-postgresql/bringing-together-the-data?ex=8"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9.xml"/><Relationship Id="rId3" Type="http://schemas.openxmlformats.org/officeDocument/2006/relationships/image" Target="../media/image71.png"/><Relationship Id="rId4" Type="http://schemas.openxmlformats.org/officeDocument/2006/relationships/hyperlink" Target="https://app.datacamp.com/learn/courses/improving-query-performance-in-postgresq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0.xml"/><Relationship Id="rId3"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1.xml"/><Relationship Id="rId3"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5.xml"/><Relationship Id="rId3"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6.xml"/><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81.png"/><Relationship Id="rId6"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7.xml"/><Relationship Id="rId3" Type="http://schemas.openxmlformats.org/officeDocument/2006/relationships/image" Target="../media/image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8.xml"/><Relationship Id="rId3"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9.xml"/><Relationship Id="rId3"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50.xml"/><Relationship Id="rId3"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51.xml"/><Relationship Id="rId3"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2.xml"/><Relationship Id="rId3"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3.xml"/><Relationship Id="rId3"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4.xml"/><Relationship Id="rId3" Type="http://schemas.openxmlformats.org/officeDocument/2006/relationships/image" Target="../media/image89.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5.xml"/><Relationship Id="rId3" Type="http://schemas.openxmlformats.org/officeDocument/2006/relationships/image" Target="../media/image87.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56.xml"/><Relationship Id="rId3"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57.xml"/><Relationship Id="rId3" Type="http://schemas.openxmlformats.org/officeDocument/2006/relationships/image" Target="../media/image94.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58.xml"/><Relationship Id="rId3" Type="http://schemas.openxmlformats.org/officeDocument/2006/relationships/image" Target="../media/image91.png"/><Relationship Id="rId4" Type="http://schemas.openxmlformats.org/officeDocument/2006/relationships/hyperlink" Target="https://www.youtube.com/watch?v=G2T2z0FVVgk&amp;list=PLJMaoEWvHwFIUwMrF4HLnRksF0H8DHGtt&amp;index=7"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59.xml"/><Relationship Id="rId3"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60.xml"/><Relationship Id="rId3" Type="http://schemas.openxmlformats.org/officeDocument/2006/relationships/image" Target="../media/image95.png"/><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1.xml"/><Relationship Id="rId3" Type="http://schemas.openxmlformats.org/officeDocument/2006/relationships/image" Target="../media/image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2.xml"/><Relationship Id="rId3" Type="http://schemas.openxmlformats.org/officeDocument/2006/relationships/image" Target="../media/image1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3.xml"/><Relationship Id="rId3" Type="http://schemas.openxmlformats.org/officeDocument/2006/relationships/image" Target="../media/image1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64.xml"/><Relationship Id="rId3" Type="http://schemas.openxmlformats.org/officeDocument/2006/relationships/image" Target="../media/image97.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5.xml"/><Relationship Id="rId3" Type="http://schemas.openxmlformats.org/officeDocument/2006/relationships/image" Target="../media/image103.png"/><Relationship Id="rId4" Type="http://schemas.openxmlformats.org/officeDocument/2006/relationships/image" Target="../media/image108.png"/><Relationship Id="rId5" Type="http://schemas.openxmlformats.org/officeDocument/2006/relationships/image" Target="../media/image10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6.xml"/><Relationship Id="rId3" Type="http://schemas.openxmlformats.org/officeDocument/2006/relationships/image" Target="../media/image102.png"/><Relationship Id="rId4" Type="http://schemas.openxmlformats.org/officeDocument/2006/relationships/image" Target="../media/image106.png"/><Relationship Id="rId5" Type="http://schemas.openxmlformats.org/officeDocument/2006/relationships/image" Target="../media/image110.png"/><Relationship Id="rId6" Type="http://schemas.openxmlformats.org/officeDocument/2006/relationships/image" Target="../media/image101.png"/><Relationship Id="rId7" Type="http://schemas.openxmlformats.org/officeDocument/2006/relationships/image" Target="../media/image113.png"/><Relationship Id="rId8" Type="http://schemas.openxmlformats.org/officeDocument/2006/relationships/hyperlink" Target="https://www.youtube.com/watch?v=Gm8N_yip0E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7.xml"/><Relationship Id="rId3"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8.xml"/><Relationship Id="rId3" Type="http://schemas.openxmlformats.org/officeDocument/2006/relationships/image" Target="../media/image10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9.xml"/><Relationship Id="rId3" Type="http://schemas.openxmlformats.org/officeDocument/2006/relationships/image" Target="../media/image1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0.xml"/><Relationship Id="rId3" Type="http://schemas.openxmlformats.org/officeDocument/2006/relationships/image" Target="../media/image10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1.xml"/><Relationship Id="rId3" Type="http://schemas.openxmlformats.org/officeDocument/2006/relationships/image" Target="../media/image1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2.xml"/><Relationship Id="rId3" Type="http://schemas.openxmlformats.org/officeDocument/2006/relationships/image" Target="../media/image1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3.xml"/><Relationship Id="rId3" Type="http://schemas.openxmlformats.org/officeDocument/2006/relationships/image" Target="../media/image1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4.xml"/><Relationship Id="rId3" Type="http://schemas.openxmlformats.org/officeDocument/2006/relationships/image" Target="../media/image1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5.xml"/><Relationship Id="rId3" Type="http://schemas.openxmlformats.org/officeDocument/2006/relationships/image" Target="../media/image1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6.xml"/><Relationship Id="rId3" Type="http://schemas.openxmlformats.org/officeDocument/2006/relationships/image" Target="../media/image11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7.xml"/><Relationship Id="rId3" Type="http://schemas.openxmlformats.org/officeDocument/2006/relationships/image" Target="../media/image1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8.xml"/><Relationship Id="rId3" Type="http://schemas.openxmlformats.org/officeDocument/2006/relationships/image" Target="../media/image1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9.xml"/><Relationship Id="rId3" Type="http://schemas.openxmlformats.org/officeDocument/2006/relationships/image" Target="../media/image1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4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0.xml"/><Relationship Id="rId3" Type="http://schemas.openxmlformats.org/officeDocument/2006/relationships/image" Target="../media/image1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1.xml"/><Relationship Id="rId3" Type="http://schemas.openxmlformats.org/officeDocument/2006/relationships/image" Target="../media/image1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2.xml"/><Relationship Id="rId3" Type="http://schemas.openxmlformats.org/officeDocument/2006/relationships/image" Target="../media/image1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3.xml"/><Relationship Id="rId3" Type="http://schemas.openxmlformats.org/officeDocument/2006/relationships/image" Target="../media/image1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4.xml"/><Relationship Id="rId3" Type="http://schemas.openxmlformats.org/officeDocument/2006/relationships/image" Target="../media/image128.png"/><Relationship Id="rId4" Type="http://schemas.openxmlformats.org/officeDocument/2006/relationships/image" Target="../media/image123.png"/><Relationship Id="rId5" Type="http://schemas.openxmlformats.org/officeDocument/2006/relationships/image" Target="../media/image126.png"/><Relationship Id="rId6" Type="http://schemas.openxmlformats.org/officeDocument/2006/relationships/image" Target="../media/image122.png"/><Relationship Id="rId7" Type="http://schemas.openxmlformats.org/officeDocument/2006/relationships/image" Target="../media/image1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5.xml"/><Relationship Id="rId3" Type="http://schemas.openxmlformats.org/officeDocument/2006/relationships/image" Target="../media/image134.png"/><Relationship Id="rId4" Type="http://schemas.openxmlformats.org/officeDocument/2006/relationships/image" Target="../media/image1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6.xml"/><Relationship Id="rId3" Type="http://schemas.openxmlformats.org/officeDocument/2006/relationships/image" Target="../media/image165.png"/><Relationship Id="rId4" Type="http://schemas.openxmlformats.org/officeDocument/2006/relationships/image" Target="../media/image136.png"/><Relationship Id="rId5" Type="http://schemas.openxmlformats.org/officeDocument/2006/relationships/image" Target="../media/image1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7.xml"/><Relationship Id="rId3" Type="http://schemas.openxmlformats.org/officeDocument/2006/relationships/image" Target="../media/image165.png"/><Relationship Id="rId4" Type="http://schemas.openxmlformats.org/officeDocument/2006/relationships/image" Target="../media/image156.png"/><Relationship Id="rId5" Type="http://schemas.openxmlformats.org/officeDocument/2006/relationships/image" Target="../media/image1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8.xml"/><Relationship Id="rId3" Type="http://schemas.openxmlformats.org/officeDocument/2006/relationships/image" Target="../media/image165.png"/><Relationship Id="rId4" Type="http://schemas.openxmlformats.org/officeDocument/2006/relationships/image" Target="../media/image156.png"/><Relationship Id="rId5" Type="http://schemas.openxmlformats.org/officeDocument/2006/relationships/image" Target="../media/image1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9.xml"/><Relationship Id="rId3" Type="http://schemas.openxmlformats.org/officeDocument/2006/relationships/image" Target="../media/image165.png"/><Relationship Id="rId4" Type="http://schemas.openxmlformats.org/officeDocument/2006/relationships/image" Target="../media/image149.png"/><Relationship Id="rId5" Type="http://schemas.openxmlformats.org/officeDocument/2006/relationships/image" Target="../media/image1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45.png"/><Relationship Id="rId6" Type="http://schemas.openxmlformats.org/officeDocument/2006/relationships/image" Target="../media/image2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0.xml"/><Relationship Id="rId3" Type="http://schemas.openxmlformats.org/officeDocument/2006/relationships/image" Target="../media/image165.png"/><Relationship Id="rId4" Type="http://schemas.openxmlformats.org/officeDocument/2006/relationships/image" Target="../media/image149.png"/><Relationship Id="rId5" Type="http://schemas.openxmlformats.org/officeDocument/2006/relationships/image" Target="../media/image140.png"/><Relationship Id="rId6" Type="http://schemas.openxmlformats.org/officeDocument/2006/relationships/image" Target="../media/image15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1.xml"/><Relationship Id="rId3" Type="http://schemas.openxmlformats.org/officeDocument/2006/relationships/image" Target="../media/image165.png"/><Relationship Id="rId4" Type="http://schemas.openxmlformats.org/officeDocument/2006/relationships/image" Target="../media/image153.png"/><Relationship Id="rId5" Type="http://schemas.openxmlformats.org/officeDocument/2006/relationships/image" Target="../media/image1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2.xml"/><Relationship Id="rId3" Type="http://schemas.openxmlformats.org/officeDocument/2006/relationships/image" Target="../media/image165.png"/><Relationship Id="rId4" Type="http://schemas.openxmlformats.org/officeDocument/2006/relationships/image" Target="../media/image157.png"/><Relationship Id="rId5" Type="http://schemas.openxmlformats.org/officeDocument/2006/relationships/image" Target="../media/image140.png"/><Relationship Id="rId6" Type="http://schemas.openxmlformats.org/officeDocument/2006/relationships/image" Target="../media/image160.png"/><Relationship Id="rId7" Type="http://schemas.openxmlformats.org/officeDocument/2006/relationships/image" Target="../media/image153.png"/><Relationship Id="rId8" Type="http://schemas.openxmlformats.org/officeDocument/2006/relationships/image" Target="../media/image15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3.xml"/><Relationship Id="rId3" Type="http://schemas.openxmlformats.org/officeDocument/2006/relationships/image" Target="../media/image165.png"/><Relationship Id="rId4" Type="http://schemas.openxmlformats.org/officeDocument/2006/relationships/image" Target="../media/image140.png"/><Relationship Id="rId5" Type="http://schemas.openxmlformats.org/officeDocument/2006/relationships/image" Target="../media/image164.png"/><Relationship Id="rId6" Type="http://schemas.openxmlformats.org/officeDocument/2006/relationships/image" Target="../media/image17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4.xml"/><Relationship Id="rId3" Type="http://schemas.openxmlformats.org/officeDocument/2006/relationships/image" Target="../media/image165.png"/><Relationship Id="rId4" Type="http://schemas.openxmlformats.org/officeDocument/2006/relationships/image" Target="../media/image167.png"/><Relationship Id="rId5" Type="http://schemas.openxmlformats.org/officeDocument/2006/relationships/image" Target="../media/image168.png"/><Relationship Id="rId6" Type="http://schemas.openxmlformats.org/officeDocument/2006/relationships/image" Target="../media/image162.png"/><Relationship Id="rId7" Type="http://schemas.openxmlformats.org/officeDocument/2006/relationships/image" Target="../media/image17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5.xml"/><Relationship Id="rId3" Type="http://schemas.openxmlformats.org/officeDocument/2006/relationships/image" Target="../media/image165.png"/><Relationship Id="rId4" Type="http://schemas.openxmlformats.org/officeDocument/2006/relationships/image" Target="../media/image167.png"/><Relationship Id="rId5" Type="http://schemas.openxmlformats.org/officeDocument/2006/relationships/image" Target="../media/image168.png"/><Relationship Id="rId6" Type="http://schemas.openxmlformats.org/officeDocument/2006/relationships/image" Target="../media/image162.png"/><Relationship Id="rId7" Type="http://schemas.openxmlformats.org/officeDocument/2006/relationships/image" Target="../media/image17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6.xml"/><Relationship Id="rId3" Type="http://schemas.openxmlformats.org/officeDocument/2006/relationships/image" Target="../media/image165.png"/><Relationship Id="rId4" Type="http://schemas.openxmlformats.org/officeDocument/2006/relationships/image" Target="../media/image180.png"/><Relationship Id="rId5" Type="http://schemas.openxmlformats.org/officeDocument/2006/relationships/image" Target="../media/image178.png"/><Relationship Id="rId6" Type="http://schemas.openxmlformats.org/officeDocument/2006/relationships/image" Target="../media/image1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7.xml"/><Relationship Id="rId3" Type="http://schemas.openxmlformats.org/officeDocument/2006/relationships/image" Target="../media/image165.png"/><Relationship Id="rId4" Type="http://schemas.openxmlformats.org/officeDocument/2006/relationships/image" Target="../media/image180.png"/><Relationship Id="rId5" Type="http://schemas.openxmlformats.org/officeDocument/2006/relationships/image" Target="../media/image178.png"/><Relationship Id="rId6" Type="http://schemas.openxmlformats.org/officeDocument/2006/relationships/image" Target="../media/image1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8.xml"/><Relationship Id="rId3" Type="http://schemas.openxmlformats.org/officeDocument/2006/relationships/image" Target="../media/image165.png"/><Relationship Id="rId4" Type="http://schemas.openxmlformats.org/officeDocument/2006/relationships/image" Target="../media/image189.png"/><Relationship Id="rId5" Type="http://schemas.openxmlformats.org/officeDocument/2006/relationships/image" Target="../media/image18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9.xml"/><Relationship Id="rId3" Type="http://schemas.openxmlformats.org/officeDocument/2006/relationships/image" Target="../media/image165.png"/><Relationship Id="rId4" Type="http://schemas.openxmlformats.org/officeDocument/2006/relationships/image" Target="../media/image189.png"/><Relationship Id="rId5" Type="http://schemas.openxmlformats.org/officeDocument/2006/relationships/image" Target="../media/image186.png"/><Relationship Id="rId6" Type="http://schemas.openxmlformats.org/officeDocument/2006/relationships/image" Target="../media/image225.png"/><Relationship Id="rId7"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1"/>
          <p:cNvPicPr preferRelativeResize="0"/>
          <p:nvPr/>
        </p:nvPicPr>
        <p:blipFill rotWithShape="1">
          <a:blip r:embed="rId3">
            <a:alphaModFix/>
          </a:blip>
          <a:srcRect b="0" l="0" r="0" t="0"/>
          <a:stretch/>
        </p:blipFill>
        <p:spPr>
          <a:xfrm>
            <a:off x="1090440" y="2750400"/>
            <a:ext cx="10009440" cy="2665440"/>
          </a:xfrm>
          <a:prstGeom prst="rect">
            <a:avLst/>
          </a:prstGeom>
          <a:noFill/>
          <a:ln>
            <a:noFill/>
          </a:ln>
        </p:spPr>
      </p:pic>
      <p:sp>
        <p:nvSpPr>
          <p:cNvPr id="510" name="Google Shape;510;p1"/>
          <p:cNvSpPr/>
          <p:nvPr/>
        </p:nvSpPr>
        <p:spPr>
          <a:xfrm>
            <a:off x="2833549" y="6036475"/>
            <a:ext cx="6166500" cy="345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Get employees earning more than the average salary</a:t>
            </a:r>
            <a:endParaRPr b="0" i="0" sz="1800" u="none" cap="none" strike="noStrike">
              <a:solidFill>
                <a:srgbClr val="000000"/>
              </a:solidFill>
              <a:latin typeface="Arial"/>
              <a:ea typeface="Arial"/>
              <a:cs typeface="Arial"/>
              <a:sym typeface="Arial"/>
            </a:endParaRPr>
          </a:p>
        </p:txBody>
      </p:sp>
      <p:sp>
        <p:nvSpPr>
          <p:cNvPr id="511" name="Google Shape;511;p1"/>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4400"/>
              <a:buFont typeface="Arial"/>
              <a:buNone/>
            </a:pPr>
            <a:r>
              <a:rPr lang="en-US" sz="4400"/>
              <a:t>Correlated subquery primer</a:t>
            </a:r>
            <a:endParaRPr sz="4400">
              <a:solidFill>
                <a:schemeClr val="dk1"/>
              </a:solidFill>
            </a:endParaRPr>
          </a:p>
          <a:p>
            <a:pPr indent="0" lvl="0" marL="0" rtl="0" algn="ctr">
              <a:spcBef>
                <a:spcPts val="0"/>
              </a:spcBef>
              <a:spcAft>
                <a:spcPts val="0"/>
              </a:spcAft>
              <a:buNone/>
            </a:pPr>
            <a:r>
              <a:t/>
            </a:r>
            <a:endParaRPr/>
          </a:p>
        </p:txBody>
      </p:sp>
      <p:sp>
        <p:nvSpPr>
          <p:cNvPr id="512" name="Google Shape;512;p1"/>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8" name="Shape 598"/>
        <p:cNvGrpSpPr/>
        <p:nvPr/>
      </p:nvGrpSpPr>
      <p:grpSpPr>
        <a:xfrm>
          <a:off x="0" y="0"/>
          <a:ext cx="0" cy="0"/>
          <a:chOff x="0" y="0"/>
          <a:chExt cx="0" cy="0"/>
        </a:xfrm>
      </p:grpSpPr>
      <p:sp>
        <p:nvSpPr>
          <p:cNvPr id="599" name="Google Shape;599;p12"/>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FFFFFF"/>
                </a:solidFill>
                <a:latin typeface="Arial"/>
                <a:ea typeface="Arial"/>
                <a:cs typeface="Arial"/>
                <a:sym typeface="Arial"/>
              </a:rPr>
              <a:t>When can we avoid?</a:t>
            </a:r>
            <a:endParaRPr b="0" i="0" sz="4400" u="none" cap="none" strike="noStrike">
              <a:solidFill>
                <a:srgbClr val="000000"/>
              </a:solidFill>
              <a:latin typeface="Arial"/>
              <a:ea typeface="Arial"/>
              <a:cs typeface="Arial"/>
              <a:sym typeface="Arial"/>
            </a:endParaRPr>
          </a:p>
        </p:txBody>
      </p:sp>
      <p:pic>
        <p:nvPicPr>
          <p:cNvPr id="600" name="Google Shape;600;p12"/>
          <p:cNvPicPr preferRelativeResize="0"/>
          <p:nvPr/>
        </p:nvPicPr>
        <p:blipFill rotWithShape="1">
          <a:blip r:embed="rId3">
            <a:alphaModFix/>
          </a:blip>
          <a:srcRect b="0" l="0" r="0" t="0"/>
          <a:stretch/>
        </p:blipFill>
        <p:spPr>
          <a:xfrm>
            <a:off x="609120" y="2405160"/>
            <a:ext cx="5747400" cy="2499120"/>
          </a:xfrm>
          <a:prstGeom prst="rect">
            <a:avLst/>
          </a:prstGeom>
          <a:noFill/>
          <a:ln>
            <a:noFill/>
          </a:ln>
        </p:spPr>
      </p:pic>
      <p:sp>
        <p:nvSpPr>
          <p:cNvPr id="601" name="Google Shape;601;p12"/>
          <p:cNvSpPr/>
          <p:nvPr/>
        </p:nvSpPr>
        <p:spPr>
          <a:xfrm>
            <a:off x="1821600" y="5214960"/>
            <a:ext cx="5047200" cy="601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find all employees with a salary higher than their average departmental salary.</a:t>
            </a:r>
            <a:endParaRPr b="0" i="0" sz="1800" u="none" cap="none" strike="noStrike">
              <a:solidFill>
                <a:srgbClr val="000000"/>
              </a:solidFill>
              <a:latin typeface="Arial"/>
              <a:ea typeface="Arial"/>
              <a:cs typeface="Arial"/>
              <a:sym typeface="Arial"/>
            </a:endParaRPr>
          </a:p>
        </p:txBody>
      </p:sp>
      <p:pic>
        <p:nvPicPr>
          <p:cNvPr id="602" name="Google Shape;602;p12"/>
          <p:cNvPicPr preferRelativeResize="0"/>
          <p:nvPr/>
        </p:nvPicPr>
        <p:blipFill rotWithShape="1">
          <a:blip r:embed="rId4">
            <a:alphaModFix/>
          </a:blip>
          <a:srcRect b="0" l="0" r="0" t="0"/>
          <a:stretch/>
        </p:blipFill>
        <p:spPr>
          <a:xfrm>
            <a:off x="7310160" y="2383920"/>
            <a:ext cx="4587840" cy="2389320"/>
          </a:xfrm>
          <a:prstGeom prst="rect">
            <a:avLst/>
          </a:prstGeom>
          <a:noFill/>
          <a:ln>
            <a:noFill/>
          </a:ln>
        </p:spPr>
      </p:pic>
      <p:sp>
        <p:nvSpPr>
          <p:cNvPr id="603" name="Google Shape;603;p12"/>
          <p:cNvSpPr/>
          <p:nvPr/>
        </p:nvSpPr>
        <p:spPr>
          <a:xfrm>
            <a:off x="7810200" y="6000840"/>
            <a:ext cx="196740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Window functions</a:t>
            </a:r>
            <a:endParaRPr b="0" i="0" sz="1800" u="none" cap="none" strike="noStrike">
              <a:solidFill>
                <a:srgbClr val="000000"/>
              </a:solidFill>
              <a:latin typeface="Arial"/>
              <a:ea typeface="Arial"/>
              <a:cs typeface="Arial"/>
              <a:sym typeface="Arial"/>
            </a:endParaRPr>
          </a:p>
        </p:txBody>
      </p:sp>
      <p:sp>
        <p:nvSpPr>
          <p:cNvPr id="604" name="Google Shape;604;p12"/>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605" name="Google Shape;605;p12"/>
          <p:cNvSpPr txBox="1"/>
          <p:nvPr>
            <p:ph idx="1" type="subTitle"/>
          </p:nvPr>
        </p:nvSpPr>
        <p:spPr>
          <a:xfrm>
            <a:off x="609446" y="1604525"/>
            <a:ext cx="28281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4" name="Shape 1424"/>
        <p:cNvGrpSpPr/>
        <p:nvPr/>
      </p:nvGrpSpPr>
      <p:grpSpPr>
        <a:xfrm>
          <a:off x="0" y="0"/>
          <a:ext cx="0" cy="0"/>
          <a:chOff x="0" y="0"/>
          <a:chExt cx="0" cy="0"/>
        </a:xfrm>
      </p:grpSpPr>
      <p:sp>
        <p:nvSpPr>
          <p:cNvPr id="1425" name="Google Shape;1425;p6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WHAT’S THE OUTPUT?</a:t>
            </a:r>
            <a:endParaRPr b="0" i="0" sz="4000" u="none" cap="none" strike="noStrike">
              <a:solidFill>
                <a:srgbClr val="000000"/>
              </a:solidFill>
              <a:latin typeface="Arial"/>
              <a:ea typeface="Arial"/>
              <a:cs typeface="Arial"/>
              <a:sym typeface="Arial"/>
            </a:endParaRPr>
          </a:p>
        </p:txBody>
      </p:sp>
      <p:sp>
        <p:nvSpPr>
          <p:cNvPr id="1426" name="Google Shape;1426;p69"/>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427" name="Google Shape;1427;p69"/>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428" name="Google Shape;1428;p69"/>
          <p:cNvPicPr preferRelativeResize="0"/>
          <p:nvPr/>
        </p:nvPicPr>
        <p:blipFill rotWithShape="1">
          <a:blip r:embed="rId4">
            <a:alphaModFix/>
          </a:blip>
          <a:srcRect b="0" l="0" r="0" t="0"/>
          <a:stretch/>
        </p:blipFill>
        <p:spPr>
          <a:xfrm>
            <a:off x="2639160" y="2599920"/>
            <a:ext cx="4447440" cy="83376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3" name="Shape 1433"/>
        <p:cNvGrpSpPr/>
        <p:nvPr/>
      </p:nvGrpSpPr>
      <p:grpSpPr>
        <a:xfrm>
          <a:off x="0" y="0"/>
          <a:ext cx="0" cy="0"/>
          <a:chOff x="0" y="0"/>
          <a:chExt cx="0" cy="0"/>
        </a:xfrm>
      </p:grpSpPr>
      <p:sp>
        <p:nvSpPr>
          <p:cNvPr id="1434" name="Google Shape;1434;p70"/>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WHAT’S THE OUTPUT?</a:t>
            </a:r>
            <a:endParaRPr b="0" i="0" sz="4000" u="none" cap="none" strike="noStrike">
              <a:solidFill>
                <a:srgbClr val="000000"/>
              </a:solidFill>
              <a:latin typeface="Arial"/>
              <a:ea typeface="Arial"/>
              <a:cs typeface="Arial"/>
              <a:sym typeface="Arial"/>
            </a:endParaRPr>
          </a:p>
        </p:txBody>
      </p:sp>
      <p:sp>
        <p:nvSpPr>
          <p:cNvPr id="1435" name="Google Shape;1435;p70"/>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436" name="Google Shape;1436;p70"/>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437" name="Google Shape;1437;p70"/>
          <p:cNvPicPr preferRelativeResize="0"/>
          <p:nvPr/>
        </p:nvPicPr>
        <p:blipFill rotWithShape="1">
          <a:blip r:embed="rId4">
            <a:alphaModFix/>
          </a:blip>
          <a:srcRect b="0" l="0" r="0" t="0"/>
          <a:stretch/>
        </p:blipFill>
        <p:spPr>
          <a:xfrm>
            <a:off x="2540520" y="2958480"/>
            <a:ext cx="6317640" cy="142344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2" name="Shape 1442"/>
        <p:cNvGrpSpPr/>
        <p:nvPr/>
      </p:nvGrpSpPr>
      <p:grpSpPr>
        <a:xfrm>
          <a:off x="0" y="0"/>
          <a:ext cx="0" cy="0"/>
          <a:chOff x="0" y="0"/>
          <a:chExt cx="0" cy="0"/>
        </a:xfrm>
      </p:grpSpPr>
      <p:sp>
        <p:nvSpPr>
          <p:cNvPr id="1443" name="Google Shape;1443;p7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ALL VS ANY</a:t>
            </a:r>
            <a:endParaRPr b="0" i="0" sz="4000" u="none" cap="none" strike="noStrike">
              <a:solidFill>
                <a:srgbClr val="000000"/>
              </a:solidFill>
              <a:latin typeface="Arial"/>
              <a:ea typeface="Arial"/>
              <a:cs typeface="Arial"/>
              <a:sym typeface="Arial"/>
            </a:endParaRPr>
          </a:p>
        </p:txBody>
      </p:sp>
      <p:sp>
        <p:nvSpPr>
          <p:cNvPr id="1444" name="Google Shape;1444;p7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45" name="Google Shape;1445;p71"/>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446" name="Google Shape;1446;p71"/>
          <p:cNvPicPr preferRelativeResize="0"/>
          <p:nvPr/>
        </p:nvPicPr>
        <p:blipFill rotWithShape="1">
          <a:blip r:embed="rId4">
            <a:alphaModFix/>
          </a:blip>
          <a:srcRect b="0" l="0" r="0" t="0"/>
          <a:stretch/>
        </p:blipFill>
        <p:spPr>
          <a:xfrm>
            <a:off x="834480" y="2166840"/>
            <a:ext cx="4883760" cy="3893040"/>
          </a:xfrm>
          <a:prstGeom prst="rect">
            <a:avLst/>
          </a:prstGeom>
          <a:noFill/>
          <a:ln>
            <a:noFill/>
          </a:ln>
        </p:spPr>
      </p:pic>
      <p:pic>
        <p:nvPicPr>
          <p:cNvPr id="1447" name="Google Shape;1447;p71"/>
          <p:cNvPicPr preferRelativeResize="0"/>
          <p:nvPr/>
        </p:nvPicPr>
        <p:blipFill rotWithShape="1">
          <a:blip r:embed="rId5">
            <a:alphaModFix/>
          </a:blip>
          <a:srcRect b="0" l="0" r="0" t="0"/>
          <a:stretch/>
        </p:blipFill>
        <p:spPr>
          <a:xfrm>
            <a:off x="6906600" y="2177640"/>
            <a:ext cx="4445640" cy="388188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1" name="Shape 1451"/>
        <p:cNvGrpSpPr/>
        <p:nvPr/>
      </p:nvGrpSpPr>
      <p:grpSpPr>
        <a:xfrm>
          <a:off x="0" y="0"/>
          <a:ext cx="0" cy="0"/>
          <a:chOff x="0" y="0"/>
          <a:chExt cx="0" cy="0"/>
        </a:xfrm>
      </p:grpSpPr>
      <p:sp>
        <p:nvSpPr>
          <p:cNvPr id="1452" name="Google Shape;1452;p7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هجرة ؟؟</a:t>
            </a:r>
            <a:endParaRPr b="0" i="0" sz="4000" u="none" cap="none" strike="noStrike">
              <a:solidFill>
                <a:srgbClr val="000000"/>
              </a:solidFill>
              <a:latin typeface="Arial"/>
              <a:ea typeface="Arial"/>
              <a:cs typeface="Arial"/>
              <a:sym typeface="Arial"/>
            </a:endParaRPr>
          </a:p>
        </p:txBody>
      </p:sp>
      <p:sp>
        <p:nvSpPr>
          <p:cNvPr id="1453" name="Google Shape;1453;p7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4" name="Google Shape;1454;p72"/>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455" name="Google Shape;1455;p72"/>
          <p:cNvPicPr preferRelativeResize="0"/>
          <p:nvPr/>
        </p:nvPicPr>
        <p:blipFill rotWithShape="1">
          <a:blip r:embed="rId4">
            <a:alphaModFix/>
          </a:blip>
          <a:srcRect b="0" l="0" r="0" t="0"/>
          <a:stretch/>
        </p:blipFill>
        <p:spPr>
          <a:xfrm>
            <a:off x="3752280" y="3069000"/>
            <a:ext cx="4682520" cy="208872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9" name="Shape 1459"/>
        <p:cNvGrpSpPr/>
        <p:nvPr/>
      </p:nvGrpSpPr>
      <p:grpSpPr>
        <a:xfrm>
          <a:off x="0" y="0"/>
          <a:ext cx="0" cy="0"/>
          <a:chOff x="0" y="0"/>
          <a:chExt cx="0" cy="0"/>
        </a:xfrm>
      </p:grpSpPr>
      <p:sp>
        <p:nvSpPr>
          <p:cNvPr id="1460" name="Google Shape;1460;p7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Clr>
                <a:srgbClr val="000000"/>
              </a:buClr>
              <a:buSzPts val="4000"/>
              <a:buFont typeface="Arial"/>
              <a:buNone/>
            </a:pPr>
            <a:r>
              <a:rPr b="1" i="0" lang="en-US" sz="4000" u="none" cap="none" strike="noStrike">
                <a:solidFill>
                  <a:srgbClr val="FFFFFF"/>
                </a:solidFill>
                <a:latin typeface="Corbel"/>
                <a:ea typeface="Corbel"/>
                <a:cs typeface="Corbel"/>
                <a:sym typeface="Corbel"/>
              </a:rPr>
              <a:t>MULTICOLUMN SUBQUERIES</a:t>
            </a:r>
            <a:endParaRPr b="0" i="0" sz="4000" u="none" cap="none" strike="noStrike">
              <a:solidFill>
                <a:srgbClr val="000000"/>
              </a:solidFill>
              <a:latin typeface="Arial"/>
              <a:ea typeface="Arial"/>
              <a:cs typeface="Arial"/>
              <a:sym typeface="Arial"/>
            </a:endParaRPr>
          </a:p>
        </p:txBody>
      </p:sp>
      <p:sp>
        <p:nvSpPr>
          <p:cNvPr id="1461" name="Google Shape;1461;p73"/>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a:buChar char="▪"/>
            </a:pPr>
            <a:r>
              <a:rPr b="0" i="0" lang="en-US" sz="2200" u="none" cap="none" strike="noStrike">
                <a:solidFill>
                  <a:srgbClr val="FFFFFF"/>
                </a:solidFill>
                <a:latin typeface="Corbel"/>
                <a:ea typeface="Corbel"/>
                <a:cs typeface="Corbel"/>
                <a:sym typeface="Corbel"/>
              </a:rPr>
              <a:t>Revisit in book </a:t>
            </a:r>
            <a:endParaRPr b="0" i="0" sz="2200" u="none" cap="none" strike="noStrike">
              <a:solidFill>
                <a:srgbClr val="000000"/>
              </a:solidFill>
              <a:latin typeface="Arial"/>
              <a:ea typeface="Arial"/>
              <a:cs typeface="Arial"/>
              <a:sym typeface="Arial"/>
            </a:endParaRPr>
          </a:p>
        </p:txBody>
      </p:sp>
      <p:pic>
        <p:nvPicPr>
          <p:cNvPr id="1462" name="Google Shape;1462;p73"/>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7" name="Shape 1467"/>
        <p:cNvGrpSpPr/>
        <p:nvPr/>
      </p:nvGrpSpPr>
      <p:grpSpPr>
        <a:xfrm>
          <a:off x="0" y="0"/>
          <a:ext cx="0" cy="0"/>
          <a:chOff x="0" y="0"/>
          <a:chExt cx="0" cy="0"/>
        </a:xfrm>
      </p:grpSpPr>
      <p:sp>
        <p:nvSpPr>
          <p:cNvPr id="1468" name="Google Shape;1468;p74"/>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CORRELATED SUBQUERIES</a:t>
            </a:r>
            <a:endParaRPr b="0" i="0" sz="4000" u="none" cap="none" strike="noStrike">
              <a:solidFill>
                <a:srgbClr val="000000"/>
              </a:solidFill>
              <a:latin typeface="Arial"/>
              <a:ea typeface="Arial"/>
              <a:cs typeface="Arial"/>
              <a:sym typeface="Arial"/>
            </a:endParaRPr>
          </a:p>
        </p:txBody>
      </p:sp>
      <p:sp>
        <p:nvSpPr>
          <p:cNvPr id="1469" name="Google Shape;1469;p74"/>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2200"/>
              <a:buFont typeface="Arial"/>
              <a:buNone/>
            </a:pPr>
            <a:r>
              <a:rPr b="0" i="0" lang="en-US" sz="2200" u="none" cap="none" strike="noStrike">
                <a:solidFill>
                  <a:srgbClr val="FF0000"/>
                </a:solidFill>
                <a:latin typeface="Corbel"/>
                <a:ea typeface="Corbel"/>
                <a:cs typeface="Corbel"/>
                <a:sym typeface="Corbel"/>
              </a:rPr>
              <a:t>How does it work?</a:t>
            </a:r>
            <a:endParaRPr b="0" i="0" sz="2200" u="none" cap="none" strike="noStrike">
              <a:solidFill>
                <a:srgbClr val="000000"/>
              </a:solidFill>
              <a:latin typeface="Arial"/>
              <a:ea typeface="Arial"/>
              <a:cs typeface="Arial"/>
              <a:sym typeface="Arial"/>
            </a:endParaRPr>
          </a:p>
        </p:txBody>
      </p:sp>
      <p:pic>
        <p:nvPicPr>
          <p:cNvPr id="1470" name="Google Shape;1470;p74"/>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471" name="Google Shape;1471;p74"/>
          <p:cNvPicPr preferRelativeResize="0"/>
          <p:nvPr/>
        </p:nvPicPr>
        <p:blipFill rotWithShape="1">
          <a:blip r:embed="rId4">
            <a:alphaModFix/>
          </a:blip>
          <a:srcRect b="0" l="0" r="0" t="0"/>
          <a:stretch/>
        </p:blipFill>
        <p:spPr>
          <a:xfrm>
            <a:off x="3634200" y="2564280"/>
            <a:ext cx="4920120" cy="17262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6" name="Shape 1476"/>
        <p:cNvGrpSpPr/>
        <p:nvPr/>
      </p:nvGrpSpPr>
      <p:grpSpPr>
        <a:xfrm>
          <a:off x="0" y="0"/>
          <a:ext cx="0" cy="0"/>
          <a:chOff x="0" y="0"/>
          <a:chExt cx="0" cy="0"/>
        </a:xfrm>
      </p:grpSpPr>
      <p:sp>
        <p:nvSpPr>
          <p:cNvPr id="1477" name="Google Shape;1477;p75"/>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CORRELATED SUBQUERIES</a:t>
            </a:r>
            <a:endParaRPr b="0" i="0" sz="4000" u="none" cap="none" strike="noStrike">
              <a:solidFill>
                <a:srgbClr val="000000"/>
              </a:solidFill>
              <a:latin typeface="Arial"/>
              <a:ea typeface="Arial"/>
              <a:cs typeface="Arial"/>
              <a:sym typeface="Arial"/>
            </a:endParaRPr>
          </a:p>
        </p:txBody>
      </p:sp>
      <p:sp>
        <p:nvSpPr>
          <p:cNvPr id="1478" name="Google Shape;1478;p75"/>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2200"/>
              <a:buFont typeface="Arial"/>
              <a:buNone/>
            </a:pPr>
            <a:r>
              <a:rPr b="0" i="0" lang="en-US" sz="2200" u="none" cap="none" strike="noStrike">
                <a:solidFill>
                  <a:srgbClr val="FF0000"/>
                </a:solidFill>
                <a:latin typeface="Corbel"/>
                <a:ea typeface="Corbel"/>
                <a:cs typeface="Corbel"/>
                <a:sym typeface="Corbel"/>
              </a:rPr>
              <a:t>What affects the speed of the query ? </a:t>
            </a:r>
            <a:endParaRPr b="0" i="0" sz="22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2200"/>
              <a:buFont typeface="Arial"/>
              <a:buNone/>
            </a:pPr>
            <a:r>
              <a:rPr b="0" i="0" lang="en-US" sz="2200" u="none" cap="none" strike="noStrike">
                <a:solidFill>
                  <a:srgbClr val="000000"/>
                </a:solidFill>
                <a:latin typeface="Corbel"/>
                <a:ea typeface="Corbel"/>
                <a:cs typeface="Corbel"/>
                <a:sym typeface="Corbel"/>
              </a:rPr>
              <a:t>Number of rows in customer table</a:t>
            </a:r>
            <a:endParaRPr b="0" i="0" sz="2200" u="none" cap="none" strike="noStrike">
              <a:solidFill>
                <a:srgbClr val="000000"/>
              </a:solidFill>
              <a:latin typeface="Arial"/>
              <a:ea typeface="Arial"/>
              <a:cs typeface="Arial"/>
              <a:sym typeface="Arial"/>
            </a:endParaRPr>
          </a:p>
        </p:txBody>
      </p:sp>
      <p:pic>
        <p:nvPicPr>
          <p:cNvPr id="1479" name="Google Shape;1479;p75"/>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480" name="Google Shape;1480;p75"/>
          <p:cNvPicPr preferRelativeResize="0"/>
          <p:nvPr/>
        </p:nvPicPr>
        <p:blipFill rotWithShape="1">
          <a:blip r:embed="rId4">
            <a:alphaModFix/>
          </a:blip>
          <a:srcRect b="0" l="0" r="0" t="0"/>
          <a:stretch/>
        </p:blipFill>
        <p:spPr>
          <a:xfrm>
            <a:off x="3634200" y="2564280"/>
            <a:ext cx="4920120" cy="17262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5" name="Shape 1485"/>
        <p:cNvGrpSpPr/>
        <p:nvPr/>
      </p:nvGrpSpPr>
      <p:grpSpPr>
        <a:xfrm>
          <a:off x="0" y="0"/>
          <a:ext cx="0" cy="0"/>
          <a:chOff x="0" y="0"/>
          <a:chExt cx="0" cy="0"/>
        </a:xfrm>
      </p:grpSpPr>
      <p:sp>
        <p:nvSpPr>
          <p:cNvPr id="1486" name="Google Shape;1486;p76"/>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Clr>
                <a:srgbClr val="000000"/>
              </a:buClr>
              <a:buSzPts val="4000"/>
              <a:buFont typeface="Arial"/>
              <a:buNone/>
            </a:pPr>
            <a:r>
              <a:rPr b="1" i="0" lang="en-US" sz="4000" u="none" cap="none" strike="noStrike">
                <a:solidFill>
                  <a:srgbClr val="FFFFFF"/>
                </a:solidFill>
                <a:latin typeface="Corbel"/>
                <a:ea typeface="Corbel"/>
                <a:cs typeface="Corbel"/>
                <a:sym typeface="Corbel"/>
              </a:rPr>
              <a:t>THE EXISTS OPERATOR</a:t>
            </a:r>
            <a:endParaRPr b="0" i="0" sz="4000" u="none" cap="none" strike="noStrike">
              <a:solidFill>
                <a:srgbClr val="000000"/>
              </a:solidFill>
              <a:latin typeface="Arial"/>
              <a:ea typeface="Arial"/>
              <a:cs typeface="Arial"/>
              <a:sym typeface="Arial"/>
            </a:endParaRPr>
          </a:p>
        </p:txBody>
      </p:sp>
      <p:sp>
        <p:nvSpPr>
          <p:cNvPr id="1487" name="Google Shape;1487;p76"/>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a:buChar char="▪"/>
            </a:pPr>
            <a:r>
              <a:rPr b="0" i="0" lang="en-US" sz="2200" u="none" cap="none" strike="noStrike">
                <a:solidFill>
                  <a:srgbClr val="FFFFFF"/>
                </a:solidFill>
                <a:latin typeface="Corbel"/>
                <a:ea typeface="Corbel"/>
                <a:cs typeface="Corbel"/>
                <a:sym typeface="Corbel"/>
              </a:rPr>
              <a:t>Which one would work?</a:t>
            </a:r>
            <a:endParaRPr b="0" i="0" sz="2200" u="none" cap="none" strike="noStrike">
              <a:solidFill>
                <a:srgbClr val="000000"/>
              </a:solidFill>
              <a:latin typeface="Arial"/>
              <a:ea typeface="Arial"/>
              <a:cs typeface="Arial"/>
              <a:sym typeface="Arial"/>
            </a:endParaRPr>
          </a:p>
        </p:txBody>
      </p:sp>
      <p:pic>
        <p:nvPicPr>
          <p:cNvPr id="1488" name="Google Shape;1488;p76"/>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489" name="Google Shape;1489;p76"/>
          <p:cNvPicPr preferRelativeResize="0"/>
          <p:nvPr/>
        </p:nvPicPr>
        <p:blipFill rotWithShape="1">
          <a:blip r:embed="rId4">
            <a:alphaModFix/>
          </a:blip>
          <a:srcRect b="0" l="0" r="0" t="0"/>
          <a:stretch/>
        </p:blipFill>
        <p:spPr>
          <a:xfrm>
            <a:off x="1351080" y="2560320"/>
            <a:ext cx="3864600" cy="1406520"/>
          </a:xfrm>
          <a:prstGeom prst="rect">
            <a:avLst/>
          </a:prstGeom>
          <a:noFill/>
          <a:ln>
            <a:noFill/>
          </a:ln>
        </p:spPr>
      </p:pic>
      <p:pic>
        <p:nvPicPr>
          <p:cNvPr id="1490" name="Google Shape;1490;p76"/>
          <p:cNvPicPr preferRelativeResize="0"/>
          <p:nvPr/>
        </p:nvPicPr>
        <p:blipFill rotWithShape="1">
          <a:blip r:embed="rId5">
            <a:alphaModFix/>
          </a:blip>
          <a:srcRect b="0" l="0" r="0" t="0"/>
          <a:stretch/>
        </p:blipFill>
        <p:spPr>
          <a:xfrm>
            <a:off x="6243120" y="2445840"/>
            <a:ext cx="5131440" cy="163512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5" name="Shape 1495"/>
        <p:cNvGrpSpPr/>
        <p:nvPr/>
      </p:nvGrpSpPr>
      <p:grpSpPr>
        <a:xfrm>
          <a:off x="0" y="0"/>
          <a:ext cx="0" cy="0"/>
          <a:chOff x="0" y="0"/>
          <a:chExt cx="0" cy="0"/>
        </a:xfrm>
      </p:grpSpPr>
      <p:sp>
        <p:nvSpPr>
          <p:cNvPr id="1496" name="Google Shape;1496;p77"/>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Clr>
                <a:srgbClr val="000000"/>
              </a:buClr>
              <a:buSzPts val="4000"/>
              <a:buFont typeface="Arial"/>
              <a:buNone/>
            </a:pPr>
            <a:r>
              <a:rPr b="1" i="0" lang="en-US" sz="4000" u="none" cap="none" strike="noStrike">
                <a:solidFill>
                  <a:srgbClr val="FFFFFF"/>
                </a:solidFill>
                <a:latin typeface="Corbel"/>
                <a:ea typeface="Corbel"/>
                <a:cs typeface="Corbel"/>
                <a:sym typeface="Corbel"/>
              </a:rPr>
              <a:t>SOLUTION</a:t>
            </a:r>
            <a:endParaRPr b="0" i="0" sz="4000" u="none" cap="none" strike="noStrike">
              <a:solidFill>
                <a:srgbClr val="000000"/>
              </a:solidFill>
              <a:latin typeface="Arial"/>
              <a:ea typeface="Arial"/>
              <a:cs typeface="Arial"/>
              <a:sym typeface="Arial"/>
            </a:endParaRPr>
          </a:p>
        </p:txBody>
      </p:sp>
      <p:sp>
        <p:nvSpPr>
          <p:cNvPr id="1497" name="Google Shape;1497;p7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98" name="Google Shape;1498;p77"/>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499" name="Google Shape;1499;p77"/>
          <p:cNvPicPr preferRelativeResize="0"/>
          <p:nvPr/>
        </p:nvPicPr>
        <p:blipFill rotWithShape="1">
          <a:blip r:embed="rId4">
            <a:alphaModFix/>
          </a:blip>
          <a:srcRect b="0" l="0" r="0" t="0"/>
          <a:stretch/>
        </p:blipFill>
        <p:spPr>
          <a:xfrm>
            <a:off x="1351080" y="2560320"/>
            <a:ext cx="3864600" cy="1406520"/>
          </a:xfrm>
          <a:prstGeom prst="rect">
            <a:avLst/>
          </a:prstGeom>
          <a:noFill/>
          <a:ln>
            <a:noFill/>
          </a:ln>
        </p:spPr>
      </p:pic>
      <p:pic>
        <p:nvPicPr>
          <p:cNvPr id="1500" name="Google Shape;1500;p77"/>
          <p:cNvPicPr preferRelativeResize="0"/>
          <p:nvPr/>
        </p:nvPicPr>
        <p:blipFill rotWithShape="1">
          <a:blip r:embed="rId5">
            <a:alphaModFix/>
          </a:blip>
          <a:srcRect b="0" l="0" r="0" t="0"/>
          <a:stretch/>
        </p:blipFill>
        <p:spPr>
          <a:xfrm>
            <a:off x="6243120" y="2445840"/>
            <a:ext cx="5131440" cy="1635120"/>
          </a:xfrm>
          <a:prstGeom prst="rect">
            <a:avLst/>
          </a:prstGeom>
          <a:noFill/>
          <a:ln>
            <a:noFill/>
          </a:ln>
        </p:spPr>
      </p:pic>
      <p:pic>
        <p:nvPicPr>
          <p:cNvPr id="1501" name="Google Shape;1501;p77"/>
          <p:cNvPicPr preferRelativeResize="0"/>
          <p:nvPr/>
        </p:nvPicPr>
        <p:blipFill rotWithShape="1">
          <a:blip r:embed="rId6">
            <a:alphaModFix/>
          </a:blip>
          <a:srcRect b="0" l="0" r="0" t="0"/>
          <a:stretch/>
        </p:blipFill>
        <p:spPr>
          <a:xfrm>
            <a:off x="4647960" y="4118040"/>
            <a:ext cx="2445120" cy="2644920"/>
          </a:xfrm>
          <a:prstGeom prst="rect">
            <a:avLst/>
          </a:prstGeom>
          <a:noFill/>
          <a:ln>
            <a:noFill/>
          </a:ln>
        </p:spPr>
      </p:pic>
      <p:sp>
        <p:nvSpPr>
          <p:cNvPr id="1502" name="Google Shape;1502;p77"/>
          <p:cNvSpPr/>
          <p:nvPr/>
        </p:nvSpPr>
        <p:spPr>
          <a:xfrm>
            <a:off x="9792360" y="5938200"/>
            <a:ext cx="982800" cy="4554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1CADE4"/>
                </a:solidFill>
                <a:latin typeface="Corbel"/>
                <a:ea typeface="Corbel"/>
                <a:cs typeface="Corbel"/>
                <a:sym typeface="Corbel"/>
              </a:rPr>
              <a:t>Both</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6" name="Shape 1506"/>
        <p:cNvGrpSpPr/>
        <p:nvPr/>
      </p:nvGrpSpPr>
      <p:grpSpPr>
        <a:xfrm>
          <a:off x="0" y="0"/>
          <a:ext cx="0" cy="0"/>
          <a:chOff x="0" y="0"/>
          <a:chExt cx="0" cy="0"/>
        </a:xfrm>
      </p:grpSpPr>
      <p:sp>
        <p:nvSpPr>
          <p:cNvPr id="1507" name="Google Shape;1507;p7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ACTORS NEVER IN R-RATED FILMS</a:t>
            </a:r>
            <a:endParaRPr b="0" i="0" sz="4000" u="none" cap="none" strike="noStrike">
              <a:solidFill>
                <a:srgbClr val="000000"/>
              </a:solidFill>
              <a:latin typeface="Arial"/>
              <a:ea typeface="Arial"/>
              <a:cs typeface="Arial"/>
              <a:sym typeface="Arial"/>
            </a:endParaRPr>
          </a:p>
        </p:txBody>
      </p:sp>
      <p:sp>
        <p:nvSpPr>
          <p:cNvPr id="1508" name="Google Shape;1508;p7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9" name="Google Shape;1509;p78"/>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510" name="Google Shape;1510;p78"/>
          <p:cNvPicPr preferRelativeResize="0"/>
          <p:nvPr/>
        </p:nvPicPr>
        <p:blipFill rotWithShape="1">
          <a:blip r:embed="rId4">
            <a:alphaModFix/>
          </a:blip>
          <a:srcRect b="0" l="0" r="0" t="0"/>
          <a:stretch/>
        </p:blipFill>
        <p:spPr>
          <a:xfrm>
            <a:off x="3662640" y="2791800"/>
            <a:ext cx="4861080" cy="22791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3"/>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What solutions are available?</a:t>
            </a:r>
            <a:endParaRPr b="0" i="0" sz="4400" u="none" cap="none" strike="noStrike">
              <a:solidFill>
                <a:srgbClr val="000000"/>
              </a:solidFill>
              <a:latin typeface="Arial"/>
              <a:ea typeface="Arial"/>
              <a:cs typeface="Arial"/>
              <a:sym typeface="Arial"/>
            </a:endParaRPr>
          </a:p>
        </p:txBody>
      </p:sp>
      <p:sp>
        <p:nvSpPr>
          <p:cNvPr id="611" name="Google Shape;611;p13"/>
          <p:cNvSpPr/>
          <p:nvPr/>
        </p:nvSpPr>
        <p:spPr>
          <a:xfrm>
            <a:off x="872640" y="1604160"/>
            <a:ext cx="4826160" cy="18957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3"/>
          <p:cNvSpPr/>
          <p:nvPr/>
        </p:nvSpPr>
        <p:spPr>
          <a:xfrm>
            <a:off x="6385320" y="1604160"/>
            <a:ext cx="5046120" cy="18957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3"/>
          <p:cNvSpPr/>
          <p:nvPr/>
        </p:nvSpPr>
        <p:spPr>
          <a:xfrm>
            <a:off x="609120" y="4213440"/>
            <a:ext cx="10971360" cy="83268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1584"/>
              <a:buFont typeface="Arial"/>
              <a:buNone/>
            </a:pPr>
            <a:r>
              <a:t/>
            </a:r>
            <a:endParaRPr b="0" i="0" sz="1584" u="none" cap="none" strike="noStrike">
              <a:solidFill>
                <a:srgbClr val="000000"/>
              </a:solidFill>
              <a:latin typeface="Arial"/>
              <a:ea typeface="Arial"/>
              <a:cs typeface="Arial"/>
              <a:sym typeface="Arial"/>
            </a:endParaRPr>
          </a:p>
          <a:p>
            <a:pPr indent="-322920" lvl="0" marL="432000" marR="0" rtl="0" algn="l">
              <a:lnSpc>
                <a:spcPct val="100000"/>
              </a:lnSpc>
              <a:spcBef>
                <a:spcPts val="1417"/>
              </a:spcBef>
              <a:spcAft>
                <a:spcPts val="0"/>
              </a:spcAft>
              <a:buClr>
                <a:srgbClr val="000000"/>
              </a:buClr>
              <a:buSzPts val="1267"/>
              <a:buFont typeface="Noto Sans"/>
              <a:buChar char="●"/>
            </a:pPr>
            <a:r>
              <a:rPr b="0" i="0" lang="en-US" sz="2816" u="none" cap="none" strike="noStrike">
                <a:solidFill>
                  <a:srgbClr val="000000"/>
                </a:solidFill>
                <a:highlight>
                  <a:srgbClr val="FFFF00"/>
                </a:highlight>
                <a:latin typeface="Arial"/>
                <a:ea typeface="Arial"/>
                <a:cs typeface="Arial"/>
                <a:sym typeface="Arial"/>
              </a:rPr>
              <a:t>List the employees who have never received a bonus.</a:t>
            </a:r>
            <a:endParaRPr b="0" i="0" sz="2816" u="none" cap="none" strike="noStrike">
              <a:solidFill>
                <a:srgbClr val="000000"/>
              </a:solidFill>
              <a:latin typeface="Arial"/>
              <a:ea typeface="Arial"/>
              <a:cs typeface="Arial"/>
              <a:sym typeface="Arial"/>
            </a:endParaRPr>
          </a:p>
          <a:p>
            <a:pPr indent="0" lvl="0" marL="0" marR="0" rtl="0" algn="l">
              <a:lnSpc>
                <a:spcPct val="100000"/>
              </a:lnSpc>
              <a:spcBef>
                <a:spcPts val="1417"/>
              </a:spcBef>
              <a:spcAft>
                <a:spcPts val="0"/>
              </a:spcAft>
              <a:buClr>
                <a:srgbClr val="000000"/>
              </a:buClr>
              <a:buSzPts val="2816"/>
              <a:buFont typeface="Arial"/>
              <a:buNone/>
            </a:pPr>
            <a:r>
              <a:t/>
            </a:r>
            <a:endParaRPr b="0" i="0" sz="2816" u="none" cap="none" strike="noStrike">
              <a:solidFill>
                <a:srgbClr val="000000"/>
              </a:solidFill>
              <a:latin typeface="Arial"/>
              <a:ea typeface="Arial"/>
              <a:cs typeface="Arial"/>
              <a:sym typeface="Arial"/>
            </a:endParaRPr>
          </a:p>
        </p:txBody>
      </p:sp>
      <p:pic>
        <p:nvPicPr>
          <p:cNvPr id="614" name="Google Shape;614;p13"/>
          <p:cNvPicPr preferRelativeResize="0"/>
          <p:nvPr/>
        </p:nvPicPr>
        <p:blipFill rotWithShape="1">
          <a:blip r:embed="rId3">
            <a:alphaModFix/>
          </a:blip>
          <a:srcRect b="0" l="0" r="0" t="0"/>
          <a:stretch/>
        </p:blipFill>
        <p:spPr>
          <a:xfrm>
            <a:off x="1104120" y="1589760"/>
            <a:ext cx="3751560" cy="1951200"/>
          </a:xfrm>
          <a:prstGeom prst="rect">
            <a:avLst/>
          </a:prstGeom>
          <a:noFill/>
          <a:ln>
            <a:noFill/>
          </a:ln>
        </p:spPr>
      </p:pic>
      <p:pic>
        <p:nvPicPr>
          <p:cNvPr id="615" name="Google Shape;615;p13"/>
          <p:cNvPicPr preferRelativeResize="0"/>
          <p:nvPr/>
        </p:nvPicPr>
        <p:blipFill rotWithShape="1">
          <a:blip r:embed="rId4">
            <a:alphaModFix/>
          </a:blip>
          <a:srcRect b="0" l="0" r="0" t="0"/>
          <a:stretch/>
        </p:blipFill>
        <p:spPr>
          <a:xfrm>
            <a:off x="6368400" y="1431360"/>
            <a:ext cx="5437440" cy="2694240"/>
          </a:xfrm>
          <a:prstGeom prst="rect">
            <a:avLst/>
          </a:prstGeom>
          <a:noFill/>
          <a:ln>
            <a:noFill/>
          </a:ln>
        </p:spPr>
      </p:pic>
      <p:sp>
        <p:nvSpPr>
          <p:cNvPr id="616" name="Google Shape;616;p13"/>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17" name="Google Shape;617;p13"/>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4" name="Shape 1514"/>
        <p:cNvGrpSpPr/>
        <p:nvPr/>
      </p:nvGrpSpPr>
      <p:grpSpPr>
        <a:xfrm>
          <a:off x="0" y="0"/>
          <a:ext cx="0" cy="0"/>
          <a:chOff x="0" y="0"/>
          <a:chExt cx="0" cy="0"/>
        </a:xfrm>
      </p:grpSpPr>
      <p:sp>
        <p:nvSpPr>
          <p:cNvPr id="1515" name="Google Shape;1515;p79"/>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WHEN TO USE SUBQUERIES</a:t>
            </a:r>
            <a:endParaRPr b="0" i="0" sz="4000" u="none" cap="none" strike="noStrike">
              <a:solidFill>
                <a:srgbClr val="000000"/>
              </a:solidFill>
              <a:latin typeface="Arial"/>
              <a:ea typeface="Arial"/>
              <a:cs typeface="Arial"/>
              <a:sym typeface="Arial"/>
            </a:endParaRPr>
          </a:p>
        </p:txBody>
      </p:sp>
      <p:sp>
        <p:nvSpPr>
          <p:cNvPr id="1516" name="Google Shape;1516;p7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7" name="Google Shape;1517;p79"/>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2" name="Shape 1522"/>
        <p:cNvGrpSpPr/>
        <p:nvPr/>
      </p:nvGrpSpPr>
      <p:grpSpPr>
        <a:xfrm>
          <a:off x="0" y="0"/>
          <a:ext cx="0" cy="0"/>
          <a:chOff x="0" y="0"/>
          <a:chExt cx="0" cy="0"/>
        </a:xfrm>
      </p:grpSpPr>
      <p:sp>
        <p:nvSpPr>
          <p:cNvPr id="1523" name="Google Shape;1523;p80"/>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SUBQUERY TYPES</a:t>
            </a:r>
            <a:endParaRPr b="0" i="0" sz="4000" u="none" cap="none" strike="noStrike">
              <a:solidFill>
                <a:srgbClr val="000000"/>
              </a:solidFill>
              <a:latin typeface="Arial"/>
              <a:ea typeface="Arial"/>
              <a:cs typeface="Arial"/>
              <a:sym typeface="Arial"/>
            </a:endParaRPr>
          </a:p>
        </p:txBody>
      </p:sp>
      <p:sp>
        <p:nvSpPr>
          <p:cNvPr id="1524" name="Google Shape;1524;p8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5" name="Google Shape;1525;p80"/>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526" name="Google Shape;1526;p80"/>
          <p:cNvPicPr preferRelativeResize="0"/>
          <p:nvPr/>
        </p:nvPicPr>
        <p:blipFill rotWithShape="1">
          <a:blip r:embed="rId4">
            <a:alphaModFix/>
          </a:blip>
          <a:srcRect b="0" l="0" r="0" t="0"/>
          <a:stretch/>
        </p:blipFill>
        <p:spPr>
          <a:xfrm>
            <a:off x="4149720" y="2395440"/>
            <a:ext cx="3889440" cy="206352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1" name="Shape 1531"/>
        <p:cNvGrpSpPr/>
        <p:nvPr/>
      </p:nvGrpSpPr>
      <p:grpSpPr>
        <a:xfrm>
          <a:off x="0" y="0"/>
          <a:ext cx="0" cy="0"/>
          <a:chOff x="0" y="0"/>
          <a:chExt cx="0" cy="0"/>
        </a:xfrm>
      </p:grpSpPr>
      <p:sp>
        <p:nvSpPr>
          <p:cNvPr id="1532" name="Google Shape;1532;p81"/>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PITFALLS</a:t>
            </a:r>
            <a:endParaRPr b="0" i="0" sz="4000" u="none" cap="none" strike="noStrike">
              <a:solidFill>
                <a:srgbClr val="000000"/>
              </a:solidFill>
              <a:latin typeface="Arial"/>
              <a:ea typeface="Arial"/>
              <a:cs typeface="Arial"/>
              <a:sym typeface="Arial"/>
            </a:endParaRPr>
          </a:p>
        </p:txBody>
      </p:sp>
      <p:sp>
        <p:nvSpPr>
          <p:cNvPr id="1533" name="Google Shape;1533;p81"/>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a:buChar char="▪"/>
            </a:pPr>
            <a:r>
              <a:rPr b="0" i="0" lang="en-US" sz="2200" u="none" cap="none" strike="noStrike">
                <a:solidFill>
                  <a:srgbClr val="FFFFFF"/>
                </a:solidFill>
                <a:latin typeface="Corbel"/>
                <a:ea typeface="Corbel"/>
                <a:cs typeface="Corbel"/>
                <a:sym typeface="Corbel"/>
              </a:rPr>
              <a:t>Exercise 1 </a:t>
            </a:r>
            <a:endParaRPr b="0" i="0" sz="2200" u="none" cap="none" strike="noStrike">
              <a:solidFill>
                <a:srgbClr val="000000"/>
              </a:solidFill>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a:buChar char="▪"/>
            </a:pPr>
            <a:r>
              <a:rPr b="0" i="0" lang="en-US" sz="2200" u="none" cap="none" strike="noStrike">
                <a:solidFill>
                  <a:srgbClr val="FFFFFF"/>
                </a:solidFill>
                <a:latin typeface="Corbel"/>
                <a:ea typeface="Corbel"/>
                <a:cs typeface="Corbel"/>
                <a:sym typeface="Corbel"/>
              </a:rPr>
              <a:t>Maybe 3 </a:t>
            </a:r>
            <a:endParaRPr b="0" i="0" sz="2200" u="none" cap="none" strike="noStrike">
              <a:solidFill>
                <a:srgbClr val="000000"/>
              </a:solidFill>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a:buChar char="▪"/>
            </a:pPr>
            <a:r>
              <a:rPr b="0" i="0" lang="en-US" sz="2200" u="none" cap="none" strike="noStrike">
                <a:solidFill>
                  <a:srgbClr val="FFFFFF"/>
                </a:solidFill>
                <a:latin typeface="Corbel"/>
                <a:ea typeface="Corbel"/>
                <a:cs typeface="Corbel"/>
                <a:sym typeface="Corbel"/>
              </a:rPr>
              <a:t>5 and 6 and 7</a:t>
            </a:r>
            <a:endParaRPr b="0" i="0" sz="2200" u="none" cap="none" strike="noStrike">
              <a:solidFill>
                <a:srgbClr val="000000"/>
              </a:solidFill>
              <a:latin typeface="Arial"/>
              <a:ea typeface="Arial"/>
              <a:cs typeface="Arial"/>
              <a:sym typeface="Arial"/>
            </a:endParaRPr>
          </a:p>
        </p:txBody>
      </p:sp>
      <p:pic>
        <p:nvPicPr>
          <p:cNvPr id="1534" name="Google Shape;1534;p81"/>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8" name="Shape 1538"/>
        <p:cNvGrpSpPr/>
        <p:nvPr/>
      </p:nvGrpSpPr>
      <p:grpSpPr>
        <a:xfrm>
          <a:off x="0" y="0"/>
          <a:ext cx="0" cy="0"/>
          <a:chOff x="0" y="0"/>
          <a:chExt cx="0" cy="0"/>
        </a:xfrm>
      </p:grpSpPr>
      <p:pic>
        <p:nvPicPr>
          <p:cNvPr id="1539" name="Google Shape;1539;p82"/>
          <p:cNvPicPr preferRelativeResize="0"/>
          <p:nvPr/>
        </p:nvPicPr>
        <p:blipFill rotWithShape="1">
          <a:blip r:embed="rId3">
            <a:alphaModFix/>
          </a:blip>
          <a:srcRect b="0" l="0" r="0" t="0"/>
          <a:stretch/>
        </p:blipFill>
        <p:spPr>
          <a:xfrm>
            <a:off x="1202400" y="2943720"/>
            <a:ext cx="9780840" cy="2338200"/>
          </a:xfrm>
          <a:prstGeom prst="rect">
            <a:avLst/>
          </a:prstGeom>
          <a:noFill/>
          <a:ln>
            <a:noFill/>
          </a:ln>
        </p:spPr>
      </p:pic>
      <p:sp>
        <p:nvSpPr>
          <p:cNvPr id="1540" name="Google Shape;1540;p82"/>
          <p:cNvSpPr/>
          <p:nvPr/>
        </p:nvSpPr>
        <p:spPr>
          <a:xfrm>
            <a:off x="1202760" y="284040"/>
            <a:ext cx="9780840" cy="1505520"/>
          </a:xfrm>
          <a:prstGeom prst="rect">
            <a:avLst/>
          </a:prstGeom>
          <a:noFill/>
          <a:ln>
            <a:noFill/>
          </a:ln>
        </p:spPr>
        <p:txBody>
          <a:bodyPr anchorCtr="0" anchor="ctr" bIns="0" lIns="0" spcFirstLastPara="1" rIns="0" wrap="square" tIns="0">
            <a:noAutofit/>
          </a:bodyPr>
          <a:lstStyle/>
          <a:p>
            <a:pPr indent="0" lvl="0" marL="0" marR="0" rtl="0" algn="ctr">
              <a:lnSpc>
                <a:spcPct val="200000"/>
              </a:lnSpc>
              <a:spcBef>
                <a:spcPts val="0"/>
              </a:spcBef>
              <a:spcAft>
                <a:spcPts val="0"/>
              </a:spcAft>
              <a:buClr>
                <a:srgbClr val="000000"/>
              </a:buClr>
              <a:buSzPts val="2400"/>
              <a:buFont typeface="Arial"/>
              <a:buNone/>
            </a:pPr>
            <a:r>
              <a:rPr b="1" i="0" lang="en-US" sz="2400" u="none" cap="none" strike="noStrike">
                <a:solidFill>
                  <a:srgbClr val="FFFFFF"/>
                </a:solidFill>
                <a:latin typeface="Corbel"/>
                <a:ea typeface="Corbel"/>
                <a:cs typeface="Corbel"/>
                <a:sym typeface="Corbel"/>
              </a:rPr>
              <a:t>Want more info?</a:t>
            </a:r>
            <a:endParaRPr b="0" i="0" sz="2400" u="none" cap="none" strike="noStrike">
              <a:solidFill>
                <a:srgbClr val="000000"/>
              </a:solidFill>
              <a:latin typeface="Arial"/>
              <a:ea typeface="Arial"/>
              <a:cs typeface="Arial"/>
              <a:sym typeface="Arial"/>
            </a:endParaRPr>
          </a:p>
        </p:txBody>
      </p:sp>
      <p:sp>
        <p:nvSpPr>
          <p:cNvPr id="1541" name="Google Shape;1541;p82"/>
          <p:cNvSpPr/>
          <p:nvPr/>
        </p:nvSpPr>
        <p:spPr>
          <a:xfrm>
            <a:off x="0" y="6145920"/>
            <a:ext cx="13304160" cy="3434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https://www.red-gate.com/simple-talk/databases/sql-server/t-sql-programming-sql-server/ten-common-sql-programming-mistakes/</a:t>
            </a:r>
            <a:r>
              <a:rPr b="0" i="0" lang="en-US" sz="1800" u="none" cap="none" strike="noStrike">
                <a:solidFill>
                  <a:srgbClr val="6EAC1C"/>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g14cbb29ca77_0_0"/>
          <p:cNvSpPr/>
          <p:nvPr/>
        </p:nvSpPr>
        <p:spPr>
          <a:xfrm>
            <a:off x="609480" y="273600"/>
            <a:ext cx="10971000" cy="114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4400"/>
              <a:t>Demo</a:t>
            </a:r>
            <a:endParaRPr b="0" i="0" sz="4400" u="none" cap="none" strike="noStrike">
              <a:latin typeface="Arial"/>
              <a:ea typeface="Arial"/>
              <a:cs typeface="Arial"/>
              <a:sym typeface="Arial"/>
            </a:endParaRPr>
          </a:p>
        </p:txBody>
      </p:sp>
      <p:sp>
        <p:nvSpPr>
          <p:cNvPr id="1547" name="Google Shape;1547;g14cbb29ca77_0_0"/>
          <p:cNvSpPr txBox="1"/>
          <p:nvPr/>
        </p:nvSpPr>
        <p:spPr>
          <a:xfrm>
            <a:off x="1248500" y="2831125"/>
            <a:ext cx="977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subqueries_video_sql_scripts.sql in demo folder</a:t>
            </a:r>
            <a:endParaRPr sz="2000">
              <a:solidFill>
                <a:schemeClr val="lt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g1727aa10a7d_0_473"/>
          <p:cNvSpPr/>
          <p:nvPr/>
        </p:nvSpPr>
        <p:spPr>
          <a:xfrm>
            <a:off x="609480" y="273600"/>
            <a:ext cx="10971000" cy="114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4400"/>
              <a:t>Breakout rooms</a:t>
            </a:r>
            <a:endParaRPr b="0" i="0" sz="4400" u="none" cap="none" strike="noStrike">
              <a:latin typeface="Arial"/>
              <a:ea typeface="Arial"/>
              <a:cs typeface="Arial"/>
              <a:sym typeface="Arial"/>
            </a:endParaRPr>
          </a:p>
        </p:txBody>
      </p:sp>
      <p:sp>
        <p:nvSpPr>
          <p:cNvPr id="1553" name="Google Shape;1553;g1727aa10a7d_0_473"/>
          <p:cNvSpPr txBox="1"/>
          <p:nvPr/>
        </p:nvSpPr>
        <p:spPr>
          <a:xfrm>
            <a:off x="1248500" y="2831125"/>
            <a:ext cx="97770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sz="1800" u="sng">
                <a:solidFill>
                  <a:schemeClr val="hlink"/>
                </a:solidFill>
                <a:hlinkClick r:id="rId3"/>
              </a:rPr>
              <a:t>https://projects.datacamp.com/projects/1413</a:t>
            </a:r>
            <a:r>
              <a:rPr lang="en-US" sz="1800">
                <a:solidFill>
                  <a:schemeClr val="dk1"/>
                </a:solidFill>
              </a:rPr>
              <a: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2000">
                <a:solidFill>
                  <a:srgbClr val="FFFFFF"/>
                </a:solidFill>
              </a:rPr>
              <a:t>Prerequisites: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US" sz="2000">
                <a:solidFill>
                  <a:srgbClr val="FFFFFF"/>
                </a:solidFill>
              </a:rPr>
              <a:t>1- Joins </a:t>
            </a:r>
            <a:endParaRPr sz="2000">
              <a:solidFill>
                <a:srgbClr val="FFFFFF"/>
              </a:solidFill>
            </a:endParaRPr>
          </a:p>
          <a:p>
            <a:pPr indent="0" lvl="0" marL="0" rtl="0" algn="l">
              <a:spcBef>
                <a:spcPts val="0"/>
              </a:spcBef>
              <a:spcAft>
                <a:spcPts val="0"/>
              </a:spcAft>
              <a:buNone/>
            </a:pPr>
            <a:r>
              <a:rPr lang="en-US" sz="2000">
                <a:solidFill>
                  <a:srgbClr val="FFFFFF"/>
                </a:solidFill>
              </a:rPr>
              <a:t>2- Set theory </a:t>
            </a:r>
            <a:endParaRPr sz="2000">
              <a:solidFill>
                <a:srgbClr val="FFFFFF"/>
              </a:solidFill>
            </a:endParaRPr>
          </a:p>
          <a:p>
            <a:pPr indent="0" lvl="0" marL="0" rtl="0" algn="l">
              <a:spcBef>
                <a:spcPts val="0"/>
              </a:spcBef>
              <a:spcAft>
                <a:spcPts val="0"/>
              </a:spcAft>
              <a:buNone/>
            </a:pPr>
            <a:r>
              <a:rPr lang="en-US" sz="2000">
                <a:solidFill>
                  <a:srgbClr val="FFFFFF"/>
                </a:solidFill>
              </a:rPr>
              <a:t>3- Subqueries </a:t>
            </a:r>
            <a:endParaRPr sz="2000">
              <a:solidFill>
                <a:srgbClr val="FFFFFF"/>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54" name="Google Shape;1554;g1727aa10a7d_0_473"/>
          <p:cNvPicPr preferRelativeResize="0"/>
          <p:nvPr/>
        </p:nvPicPr>
        <p:blipFill>
          <a:blip r:embed="rId4">
            <a:alphaModFix/>
          </a:blip>
          <a:stretch>
            <a:fillRect/>
          </a:stretch>
        </p:blipFill>
        <p:spPr>
          <a:xfrm>
            <a:off x="1330575" y="2161800"/>
            <a:ext cx="3971925" cy="4953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83"/>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Udacity project</a:t>
            </a:r>
            <a:endParaRPr b="0" i="0" sz="4400" u="none" cap="none" strike="noStrike">
              <a:solidFill>
                <a:srgbClr val="000000"/>
              </a:solidFill>
              <a:latin typeface="Arial"/>
              <a:ea typeface="Arial"/>
              <a:cs typeface="Arial"/>
              <a:sym typeface="Arial"/>
            </a:endParaRPr>
          </a:p>
        </p:txBody>
      </p:sp>
      <p:sp>
        <p:nvSpPr>
          <p:cNvPr id="1560" name="Google Shape;1560;p83"/>
          <p:cNvSpPr/>
          <p:nvPr/>
        </p:nvSpPr>
        <p:spPr>
          <a:xfrm>
            <a:off x="822960" y="2194560"/>
            <a:ext cx="10971000" cy="3975840"/>
          </a:xfrm>
          <a:prstGeom prst="rect">
            <a:avLst/>
          </a:prstGeom>
          <a:noFill/>
          <a:ln>
            <a:noFill/>
          </a:ln>
        </p:spPr>
        <p:txBody>
          <a:bodyPr anchorCtr="0" anchor="t" bIns="0" lIns="0" spcFirstLastPara="1" rIns="0" wrap="square" tIns="0">
            <a:normAutofit/>
          </a:bodyPr>
          <a:lstStyle/>
          <a:p>
            <a:pPr indent="-322560" lvl="0" marL="432000" marR="0" rtl="0" algn="l">
              <a:lnSpc>
                <a:spcPct val="100000"/>
              </a:lnSpc>
              <a:spcBef>
                <a:spcPts val="0"/>
              </a:spcBef>
              <a:spcAft>
                <a:spcPts val="0"/>
              </a:spcAft>
              <a:buClr>
                <a:srgbClr val="000000"/>
              </a:buClr>
              <a:buSzPts val="1440"/>
              <a:buFont typeface="Noto Sans"/>
              <a:buChar char="●"/>
            </a:pPr>
            <a:r>
              <a:rPr b="0" i="0" lang="en-US" sz="3200" u="none" cap="none" strike="noStrike">
                <a:solidFill>
                  <a:srgbClr val="000000"/>
                </a:solidFill>
                <a:latin typeface="Arial"/>
                <a:ea typeface="Arial"/>
                <a:cs typeface="Arial"/>
                <a:sym typeface="Arial"/>
              </a:rPr>
              <a:t>Digital Music Store Database</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1417"/>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1417"/>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440"/>
              <a:buFont typeface="Noto Sans"/>
              <a:buChar char="●"/>
            </a:pPr>
            <a:r>
              <a:rPr b="0" i="0" lang="en-US" sz="3200" u="none" cap="none" strike="noStrike">
                <a:solidFill>
                  <a:srgbClr val="000000"/>
                </a:solidFill>
                <a:latin typeface="Arial"/>
                <a:ea typeface="Arial"/>
                <a:cs typeface="Arial"/>
                <a:sym typeface="Arial"/>
              </a:rPr>
              <a:t>Solved example project: [Parch and Posey Data]</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pic>
        <p:nvPicPr>
          <p:cNvPr id="1565" name="Google Shape;1565;p84"/>
          <p:cNvPicPr preferRelativeResize="0"/>
          <p:nvPr/>
        </p:nvPicPr>
        <p:blipFill rotWithShape="1">
          <a:blip r:embed="rId3">
            <a:alphaModFix/>
          </a:blip>
          <a:srcRect b="0" l="0" r="0" t="0"/>
          <a:stretch/>
        </p:blipFill>
        <p:spPr>
          <a:xfrm>
            <a:off x="2603880" y="1604520"/>
            <a:ext cx="6981480" cy="3975840"/>
          </a:xfrm>
          <a:prstGeom prst="rect">
            <a:avLst/>
          </a:prstGeom>
          <a:noFill/>
          <a:ln>
            <a:noFill/>
          </a:ln>
        </p:spPr>
      </p:pic>
      <p:sp>
        <p:nvSpPr>
          <p:cNvPr id="1566" name="Google Shape;1566;p84"/>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85"/>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4 questions</a:t>
            </a:r>
            <a:endParaRPr b="0" i="0" sz="4400" u="none" cap="none" strike="noStrike">
              <a:solidFill>
                <a:srgbClr val="000000"/>
              </a:solidFill>
              <a:latin typeface="Arial"/>
              <a:ea typeface="Arial"/>
              <a:cs typeface="Arial"/>
              <a:sym typeface="Arial"/>
            </a:endParaRPr>
          </a:p>
        </p:txBody>
      </p:sp>
      <p:sp>
        <p:nvSpPr>
          <p:cNvPr id="1572" name="Google Shape;1572;p85"/>
          <p:cNvSpPr/>
          <p:nvPr/>
        </p:nvSpPr>
        <p:spPr>
          <a:xfrm>
            <a:off x="609480" y="1604520"/>
            <a:ext cx="10971000" cy="397584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3" name="Google Shape;1573;p85"/>
          <p:cNvPicPr preferRelativeResize="0"/>
          <p:nvPr/>
        </p:nvPicPr>
        <p:blipFill rotWithShape="1">
          <a:blip r:embed="rId3">
            <a:alphaModFix/>
          </a:blip>
          <a:srcRect b="0" l="0" r="0" t="0"/>
          <a:stretch/>
        </p:blipFill>
        <p:spPr>
          <a:xfrm>
            <a:off x="1871640" y="2143080"/>
            <a:ext cx="8447040" cy="257004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86"/>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86"/>
          <p:cNvSpPr/>
          <p:nvPr/>
        </p:nvSpPr>
        <p:spPr>
          <a:xfrm>
            <a:off x="609480" y="1604520"/>
            <a:ext cx="10971000" cy="397584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0" name="Google Shape;1580;p86"/>
          <p:cNvPicPr preferRelativeResize="0"/>
          <p:nvPr/>
        </p:nvPicPr>
        <p:blipFill rotWithShape="1">
          <a:blip r:embed="rId3">
            <a:alphaModFix/>
          </a:blip>
          <a:srcRect b="0" l="0" r="0" t="0"/>
          <a:stretch/>
        </p:blipFill>
        <p:spPr>
          <a:xfrm>
            <a:off x="1795320" y="1681200"/>
            <a:ext cx="8599320" cy="3493800"/>
          </a:xfrm>
          <a:prstGeom prst="rect">
            <a:avLst/>
          </a:prstGeom>
          <a:noFill/>
          <a:ln>
            <a:noFill/>
          </a:ln>
        </p:spPr>
      </p:pic>
      <p:sp>
        <p:nvSpPr>
          <p:cNvPr id="1581" name="Google Shape;1581;p86"/>
          <p:cNvSpPr/>
          <p:nvPr/>
        </p:nvSpPr>
        <p:spPr>
          <a:xfrm>
            <a:off x="822960" y="6126480"/>
            <a:ext cx="386892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https://codebeautify.org/sqlformatter</a:t>
            </a:r>
            <a:r>
              <a:rPr b="0" i="0" lang="en-US" sz="1800" u="none" cap="none" strike="noStrike">
                <a:solidFill>
                  <a:srgbClr val="0000FF"/>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4"/>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Correlated Subquery</a:t>
            </a:r>
            <a:endParaRPr b="0" i="0" sz="4400" u="none" cap="none" strike="noStrike">
              <a:solidFill>
                <a:srgbClr val="000000"/>
              </a:solidFill>
              <a:latin typeface="Arial"/>
              <a:ea typeface="Arial"/>
              <a:cs typeface="Arial"/>
              <a:sym typeface="Arial"/>
            </a:endParaRPr>
          </a:p>
        </p:txBody>
      </p:sp>
      <p:sp>
        <p:nvSpPr>
          <p:cNvPr id="623" name="Google Shape;623;p14"/>
          <p:cNvSpPr/>
          <p:nvPr/>
        </p:nvSpPr>
        <p:spPr>
          <a:xfrm>
            <a:off x="56160" y="4069800"/>
            <a:ext cx="6018480" cy="189576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22920" lvl="0" marL="432000" marR="0" rtl="0" algn="l">
              <a:lnSpc>
                <a:spcPct val="100000"/>
              </a:lnSpc>
              <a:spcBef>
                <a:spcPts val="1417"/>
              </a:spcBef>
              <a:spcAft>
                <a:spcPts val="0"/>
              </a:spcAft>
              <a:buClr>
                <a:srgbClr val="000000"/>
              </a:buClr>
              <a:buSzPts val="1440"/>
              <a:buFont typeface="Noto Sans"/>
              <a:buChar char="●"/>
            </a:pPr>
            <a:r>
              <a:rPr b="0" i="0" lang="en-US" sz="3200" u="none" cap="none" strike="noStrike">
                <a:solidFill>
                  <a:srgbClr val="000000"/>
                </a:solidFill>
                <a:highlight>
                  <a:srgbClr val="FFFF00"/>
                </a:highlight>
                <a:latin typeface="Arial"/>
                <a:ea typeface="Arial"/>
                <a:cs typeface="Arial"/>
                <a:sym typeface="Arial"/>
              </a:rPr>
              <a:t>List the employees who have never received a bonus.</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1417"/>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p:txBody>
      </p:sp>
      <p:pic>
        <p:nvPicPr>
          <p:cNvPr id="624" name="Google Shape;624;p14"/>
          <p:cNvPicPr preferRelativeResize="0"/>
          <p:nvPr/>
        </p:nvPicPr>
        <p:blipFill rotWithShape="1">
          <a:blip r:embed="rId3">
            <a:alphaModFix/>
          </a:blip>
          <a:srcRect b="0" l="0" r="0" t="0"/>
          <a:stretch/>
        </p:blipFill>
        <p:spPr>
          <a:xfrm>
            <a:off x="4699080" y="1346400"/>
            <a:ext cx="3645000" cy="1895760"/>
          </a:xfrm>
          <a:prstGeom prst="rect">
            <a:avLst/>
          </a:prstGeom>
          <a:noFill/>
          <a:ln>
            <a:noFill/>
          </a:ln>
        </p:spPr>
      </p:pic>
      <p:pic>
        <p:nvPicPr>
          <p:cNvPr id="625" name="Google Shape;625;p14"/>
          <p:cNvPicPr preferRelativeResize="0"/>
          <p:nvPr/>
        </p:nvPicPr>
        <p:blipFill rotWithShape="1">
          <a:blip r:embed="rId4">
            <a:alphaModFix/>
          </a:blip>
          <a:srcRect b="0" l="0" r="0" t="0"/>
          <a:stretch/>
        </p:blipFill>
        <p:spPr>
          <a:xfrm>
            <a:off x="341640" y="1283760"/>
            <a:ext cx="3826080" cy="1895760"/>
          </a:xfrm>
          <a:prstGeom prst="rect">
            <a:avLst/>
          </a:prstGeom>
          <a:noFill/>
          <a:ln>
            <a:noFill/>
          </a:ln>
        </p:spPr>
      </p:pic>
      <p:pic>
        <p:nvPicPr>
          <p:cNvPr id="626" name="Google Shape;626;p14"/>
          <p:cNvPicPr preferRelativeResize="0"/>
          <p:nvPr/>
        </p:nvPicPr>
        <p:blipFill rotWithShape="1">
          <a:blip r:embed="rId5">
            <a:alphaModFix/>
          </a:blip>
          <a:srcRect b="0" l="0" r="0" t="0"/>
          <a:stretch/>
        </p:blipFill>
        <p:spPr>
          <a:xfrm>
            <a:off x="6142320" y="3359160"/>
            <a:ext cx="5353200" cy="1845720"/>
          </a:xfrm>
          <a:prstGeom prst="rect">
            <a:avLst/>
          </a:prstGeom>
          <a:noFill/>
          <a:ln>
            <a:noFill/>
          </a:ln>
        </p:spPr>
      </p:pic>
      <p:pic>
        <p:nvPicPr>
          <p:cNvPr id="627" name="Google Shape;627;p14"/>
          <p:cNvPicPr preferRelativeResize="0"/>
          <p:nvPr/>
        </p:nvPicPr>
        <p:blipFill rotWithShape="1">
          <a:blip r:embed="rId6">
            <a:alphaModFix/>
          </a:blip>
          <a:srcRect b="0" l="0" r="0" t="0"/>
          <a:stretch/>
        </p:blipFill>
        <p:spPr>
          <a:xfrm>
            <a:off x="7597440" y="5317200"/>
            <a:ext cx="2284560" cy="1528200"/>
          </a:xfrm>
          <a:prstGeom prst="rect">
            <a:avLst/>
          </a:prstGeom>
          <a:noFill/>
          <a:ln>
            <a:noFill/>
          </a:ln>
        </p:spPr>
      </p:pic>
      <p:sp>
        <p:nvSpPr>
          <p:cNvPr id="628" name="Google Shape;628;p14"/>
          <p:cNvSpPr/>
          <p:nvPr/>
        </p:nvSpPr>
        <p:spPr>
          <a:xfrm>
            <a:off x="10289010" y="5317190"/>
            <a:ext cx="1485600" cy="1113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EXIST WITH</a:t>
            </a:r>
            <a:br>
              <a:rPr b="0" i="0" lang="en-US" sz="1800" u="none" cap="none" strike="noStrike">
                <a:solidFill>
                  <a:srgbClr val="000000"/>
                </a:solidFill>
                <a:latin typeface="Arial"/>
                <a:ea typeface="Arial"/>
                <a:cs typeface="Arial"/>
                <a:sym typeface="Arial"/>
              </a:rPr>
            </a:br>
            <a:r>
              <a:rPr b="0" i="0" lang="en-US" sz="1800" u="none" cap="none" strike="noStrike">
                <a:solidFill>
                  <a:srgbClr val="000000"/>
                </a:solidFill>
                <a:highlight>
                  <a:srgbClr val="FFFF00"/>
                </a:highlight>
                <a:latin typeface="Arial"/>
                <a:ea typeface="Arial"/>
                <a:cs typeface="Arial"/>
                <a:sym typeface="Arial"/>
              </a:rPr>
              <a:t>SUBQ - </a:t>
            </a:r>
            <a:br>
              <a:rPr b="0" i="0" lang="en-US" sz="1800" u="none" cap="none" strike="noStrike">
                <a:solidFill>
                  <a:srgbClr val="000000"/>
                </a:solidFill>
                <a:latin typeface="Arial"/>
                <a:ea typeface="Arial"/>
                <a:cs typeface="Arial"/>
                <a:sym typeface="Arial"/>
              </a:rPr>
            </a:br>
            <a:r>
              <a:rPr b="0" i="0" lang="en-US" sz="1800" u="none" cap="none" strike="noStrike">
                <a:solidFill>
                  <a:srgbClr val="000000"/>
                </a:solidFill>
                <a:highlight>
                  <a:srgbClr val="FFFF00"/>
                </a:highlight>
                <a:latin typeface="Arial"/>
                <a:ea typeface="Arial"/>
                <a:cs typeface="Arial"/>
                <a:sym typeface="Arial"/>
              </a:rPr>
              <a:t>FAST TO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THE POINT</a:t>
            </a:r>
            <a:endParaRPr b="0" i="0" sz="1800" u="none" cap="none" strike="noStrike">
              <a:solidFill>
                <a:srgbClr val="000000"/>
              </a:solidFill>
              <a:latin typeface="Arial"/>
              <a:ea typeface="Arial"/>
              <a:cs typeface="Arial"/>
              <a:sym typeface="Arial"/>
            </a:endParaRPr>
          </a:p>
        </p:txBody>
      </p:sp>
      <p:sp>
        <p:nvSpPr>
          <p:cNvPr id="629" name="Google Shape;629;p14"/>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30" name="Google Shape;630;p14"/>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pic>
        <p:nvPicPr>
          <p:cNvPr id="1586" name="Google Shape;1586;p87"/>
          <p:cNvPicPr preferRelativeResize="0"/>
          <p:nvPr/>
        </p:nvPicPr>
        <p:blipFill rotWithShape="1">
          <a:blip r:embed="rId3">
            <a:alphaModFix/>
          </a:blip>
          <a:srcRect b="0" l="0" r="0" t="0"/>
          <a:stretch/>
        </p:blipFill>
        <p:spPr>
          <a:xfrm>
            <a:off x="609120" y="3274560"/>
            <a:ext cx="5352840" cy="635400"/>
          </a:xfrm>
          <a:prstGeom prst="rect">
            <a:avLst/>
          </a:prstGeom>
          <a:noFill/>
          <a:ln>
            <a:noFill/>
          </a:ln>
        </p:spPr>
      </p:pic>
      <p:pic>
        <p:nvPicPr>
          <p:cNvPr id="1587" name="Google Shape;1587;p87"/>
          <p:cNvPicPr preferRelativeResize="0"/>
          <p:nvPr/>
        </p:nvPicPr>
        <p:blipFill rotWithShape="1">
          <a:blip r:embed="rId4">
            <a:alphaModFix/>
          </a:blip>
          <a:srcRect b="0" l="0" r="0" t="0"/>
          <a:stretch/>
        </p:blipFill>
        <p:spPr>
          <a:xfrm>
            <a:off x="7933320" y="1604520"/>
            <a:ext cx="1949760" cy="3975840"/>
          </a:xfrm>
          <a:prstGeom prst="rect">
            <a:avLst/>
          </a:prstGeom>
          <a:noFill/>
          <a:ln>
            <a:noFill/>
          </a:ln>
        </p:spPr>
      </p:pic>
      <p:sp>
        <p:nvSpPr>
          <p:cNvPr id="1588" name="Google Shape;1588;p87"/>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Help is there!</a:t>
            </a:r>
            <a:endParaRPr b="0" i="0" sz="4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5"/>
          <p:cNvSpPr/>
          <p:nvPr/>
        </p:nvSpPr>
        <p:spPr>
          <a:xfrm>
            <a:off x="609480" y="1604520"/>
            <a:ext cx="5353200" cy="18957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5"/>
          <p:cNvSpPr/>
          <p:nvPr/>
        </p:nvSpPr>
        <p:spPr>
          <a:xfrm>
            <a:off x="6231960" y="1604520"/>
            <a:ext cx="5353200" cy="18957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5"/>
          <p:cNvSpPr/>
          <p:nvPr/>
        </p:nvSpPr>
        <p:spPr>
          <a:xfrm>
            <a:off x="609480" y="3682080"/>
            <a:ext cx="10971360" cy="18957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5"/>
          <p:cNvSpPr/>
          <p:nvPr/>
        </p:nvSpPr>
        <p:spPr>
          <a:xfrm>
            <a:off x="2224151" y="2336750"/>
            <a:ext cx="6461400" cy="345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find all employees who are not assigned to any projects</a:t>
            </a:r>
            <a:endParaRPr b="0" i="0" sz="1800" u="none" cap="none" strike="noStrike">
              <a:solidFill>
                <a:srgbClr val="000000"/>
              </a:solidFill>
              <a:latin typeface="Arial"/>
              <a:ea typeface="Arial"/>
              <a:cs typeface="Arial"/>
              <a:sym typeface="Arial"/>
            </a:endParaRPr>
          </a:p>
        </p:txBody>
      </p:sp>
      <p:sp>
        <p:nvSpPr>
          <p:cNvPr id="639" name="Google Shape;639;p15"/>
          <p:cNvSpPr/>
          <p:nvPr/>
        </p:nvSpPr>
        <p:spPr>
          <a:xfrm>
            <a:off x="1929949" y="2941225"/>
            <a:ext cx="5783400" cy="12036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954"/>
              <a:buFont typeface="Arial"/>
              <a:buNone/>
            </a:pPr>
            <a:r>
              <a:t/>
            </a:r>
            <a:endParaRPr b="0" i="0" sz="954" u="none" cap="none" strike="noStrike">
              <a:solidFill>
                <a:srgbClr val="000000"/>
              </a:solidFill>
              <a:latin typeface="Arial"/>
              <a:ea typeface="Arial"/>
              <a:cs typeface="Arial"/>
              <a:sym typeface="Arial"/>
            </a:endParaRPr>
          </a:p>
          <a:p>
            <a:pPr indent="-322920" lvl="0" marL="432000" marR="0" rtl="0" algn="l">
              <a:lnSpc>
                <a:spcPct val="100000"/>
              </a:lnSpc>
              <a:spcBef>
                <a:spcPts val="1417"/>
              </a:spcBef>
              <a:spcAft>
                <a:spcPts val="0"/>
              </a:spcAft>
              <a:buClr>
                <a:srgbClr val="000000"/>
              </a:buClr>
              <a:buSzPts val="763"/>
              <a:buFont typeface="Noto Sans"/>
              <a:buChar char="●"/>
            </a:pPr>
            <a:r>
              <a:rPr b="0" i="0" lang="en-US" sz="1695" u="none" cap="none" strike="noStrike">
                <a:solidFill>
                  <a:srgbClr val="000000"/>
                </a:solidFill>
                <a:highlight>
                  <a:srgbClr val="FFFF00"/>
                </a:highlight>
                <a:latin typeface="Arial"/>
                <a:ea typeface="Arial"/>
                <a:cs typeface="Arial"/>
                <a:sym typeface="Arial"/>
              </a:rPr>
              <a:t>List the employees who have never received a bonus.</a:t>
            </a:r>
            <a:endParaRPr b="0" i="0" sz="1695" u="none" cap="none" strike="noStrike">
              <a:solidFill>
                <a:srgbClr val="000000"/>
              </a:solidFill>
              <a:latin typeface="Arial"/>
              <a:ea typeface="Arial"/>
              <a:cs typeface="Arial"/>
              <a:sym typeface="Arial"/>
            </a:endParaRPr>
          </a:p>
          <a:p>
            <a:pPr indent="0" lvl="0" marL="0" marR="0" rtl="0" algn="l">
              <a:lnSpc>
                <a:spcPct val="100000"/>
              </a:lnSpc>
              <a:spcBef>
                <a:spcPts val="1417"/>
              </a:spcBef>
              <a:spcAft>
                <a:spcPts val="0"/>
              </a:spcAft>
              <a:buClr>
                <a:srgbClr val="000000"/>
              </a:buClr>
              <a:buSzPts val="1695"/>
              <a:buFont typeface="Arial"/>
              <a:buNone/>
            </a:pPr>
            <a:r>
              <a:t/>
            </a:r>
            <a:endParaRPr b="0" i="0" sz="1695" u="none" cap="none" strike="noStrike">
              <a:solidFill>
                <a:srgbClr val="000000"/>
              </a:solidFill>
              <a:latin typeface="Arial"/>
              <a:ea typeface="Arial"/>
              <a:cs typeface="Arial"/>
              <a:sym typeface="Arial"/>
            </a:endParaRPr>
          </a:p>
        </p:txBody>
      </p:sp>
      <p:pic>
        <p:nvPicPr>
          <p:cNvPr id="640" name="Google Shape;640;p15"/>
          <p:cNvPicPr preferRelativeResize="0"/>
          <p:nvPr/>
        </p:nvPicPr>
        <p:blipFill rotWithShape="1">
          <a:blip r:embed="rId3">
            <a:alphaModFix/>
          </a:blip>
          <a:srcRect b="0" l="0" r="0" t="0"/>
          <a:stretch/>
        </p:blipFill>
        <p:spPr>
          <a:xfrm>
            <a:off x="2119805" y="4068915"/>
            <a:ext cx="7237440" cy="617760"/>
          </a:xfrm>
          <a:prstGeom prst="rect">
            <a:avLst/>
          </a:prstGeom>
          <a:noFill/>
          <a:ln>
            <a:noFill/>
          </a:ln>
        </p:spPr>
      </p:pic>
      <p:sp>
        <p:nvSpPr>
          <p:cNvPr id="641" name="Google Shape;641;p15"/>
          <p:cNvSpPr/>
          <p:nvPr/>
        </p:nvSpPr>
        <p:spPr>
          <a:xfrm>
            <a:off x="3171240" y="6073560"/>
            <a:ext cx="261792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0000"/>
                </a:highlight>
                <a:latin typeface="Arial"/>
                <a:ea typeface="Arial"/>
                <a:cs typeface="Arial"/>
                <a:sym typeface="Arial"/>
              </a:rPr>
              <a:t>ANYTHING COMMON?</a:t>
            </a:r>
            <a:endParaRPr b="0" i="0" sz="1800" u="none" cap="none" strike="noStrike">
              <a:solidFill>
                <a:srgbClr val="000000"/>
              </a:solidFill>
              <a:latin typeface="Arial"/>
              <a:ea typeface="Arial"/>
              <a:cs typeface="Arial"/>
              <a:sym typeface="Arial"/>
            </a:endParaRPr>
          </a:p>
        </p:txBody>
      </p:sp>
      <p:sp>
        <p:nvSpPr>
          <p:cNvPr id="642" name="Google Shape;642;p15"/>
          <p:cNvSpPr txBox="1"/>
          <p:nvPr>
            <p:ph type="title"/>
          </p:nvPr>
        </p:nvSpPr>
        <p:spPr>
          <a:xfrm>
            <a:off x="744305" y="461225"/>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2800">
                <a:solidFill>
                  <a:schemeClr val="lt1"/>
                </a:solidFill>
              </a:rPr>
              <a:t>Common use cases for correlated subqueries</a:t>
            </a:r>
            <a:endParaRPr b="1" sz="2800">
              <a:solidFill>
                <a:schemeClr val="lt1"/>
              </a:solidFill>
            </a:endParaRPr>
          </a:p>
        </p:txBody>
      </p:sp>
      <p:sp>
        <p:nvSpPr>
          <p:cNvPr id="643" name="Google Shape;643;p15"/>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1727aa10a7d_0_185"/>
          <p:cNvSpPr/>
          <p:nvPr/>
        </p:nvSpPr>
        <p:spPr>
          <a:xfrm>
            <a:off x="609480" y="1604520"/>
            <a:ext cx="5353200" cy="189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g1727aa10a7d_0_185"/>
          <p:cNvSpPr/>
          <p:nvPr/>
        </p:nvSpPr>
        <p:spPr>
          <a:xfrm>
            <a:off x="6231960" y="1604520"/>
            <a:ext cx="5353200" cy="189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1727aa10a7d_0_185"/>
          <p:cNvSpPr/>
          <p:nvPr/>
        </p:nvSpPr>
        <p:spPr>
          <a:xfrm>
            <a:off x="609480" y="3682080"/>
            <a:ext cx="10971300" cy="189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1727aa10a7d_0_185"/>
          <p:cNvSpPr/>
          <p:nvPr/>
        </p:nvSpPr>
        <p:spPr>
          <a:xfrm>
            <a:off x="2224151" y="2336750"/>
            <a:ext cx="6461400" cy="345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find all employees who are not assigned to any projects</a:t>
            </a:r>
            <a:endParaRPr b="0" i="0" sz="1800" u="none" cap="none" strike="noStrike">
              <a:solidFill>
                <a:srgbClr val="000000"/>
              </a:solidFill>
              <a:latin typeface="Arial"/>
              <a:ea typeface="Arial"/>
              <a:cs typeface="Arial"/>
              <a:sym typeface="Arial"/>
            </a:endParaRPr>
          </a:p>
        </p:txBody>
      </p:sp>
      <p:sp>
        <p:nvSpPr>
          <p:cNvPr id="652" name="Google Shape;652;g1727aa10a7d_0_185"/>
          <p:cNvSpPr/>
          <p:nvPr/>
        </p:nvSpPr>
        <p:spPr>
          <a:xfrm>
            <a:off x="1929949" y="2941225"/>
            <a:ext cx="5783400" cy="120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54"/>
              <a:buFont typeface="Arial"/>
              <a:buNone/>
            </a:pPr>
            <a:r>
              <a:t/>
            </a:r>
            <a:endParaRPr b="0" i="0" sz="954" u="none" cap="none" strike="noStrike">
              <a:solidFill>
                <a:srgbClr val="000000"/>
              </a:solidFill>
              <a:latin typeface="Arial"/>
              <a:ea typeface="Arial"/>
              <a:cs typeface="Arial"/>
              <a:sym typeface="Arial"/>
            </a:endParaRPr>
          </a:p>
          <a:p>
            <a:pPr indent="-322919" lvl="0" marL="431999" marR="0" rtl="0" algn="l">
              <a:lnSpc>
                <a:spcPct val="100000"/>
              </a:lnSpc>
              <a:spcBef>
                <a:spcPts val="1417"/>
              </a:spcBef>
              <a:spcAft>
                <a:spcPts val="0"/>
              </a:spcAft>
              <a:buClr>
                <a:srgbClr val="000000"/>
              </a:buClr>
              <a:buSzPts val="763"/>
              <a:buFont typeface="Noto Sans"/>
              <a:buChar char="●"/>
            </a:pPr>
            <a:r>
              <a:rPr b="0" i="0" lang="en-US" sz="1695" u="none" cap="none" strike="noStrike">
                <a:solidFill>
                  <a:srgbClr val="000000"/>
                </a:solidFill>
                <a:highlight>
                  <a:srgbClr val="FFFF00"/>
                </a:highlight>
                <a:latin typeface="Arial"/>
                <a:ea typeface="Arial"/>
                <a:cs typeface="Arial"/>
                <a:sym typeface="Arial"/>
              </a:rPr>
              <a:t>List the employees who have never received a bonus.</a:t>
            </a:r>
            <a:endParaRPr b="0" i="0" sz="1695" u="none" cap="none" strike="noStrike">
              <a:solidFill>
                <a:srgbClr val="000000"/>
              </a:solidFill>
              <a:latin typeface="Arial"/>
              <a:ea typeface="Arial"/>
              <a:cs typeface="Arial"/>
              <a:sym typeface="Arial"/>
            </a:endParaRPr>
          </a:p>
          <a:p>
            <a:pPr indent="0" lvl="0" marL="0" marR="0" rtl="0" algn="l">
              <a:lnSpc>
                <a:spcPct val="100000"/>
              </a:lnSpc>
              <a:spcBef>
                <a:spcPts val="1417"/>
              </a:spcBef>
              <a:spcAft>
                <a:spcPts val="0"/>
              </a:spcAft>
              <a:buClr>
                <a:srgbClr val="000000"/>
              </a:buClr>
              <a:buSzPts val="1695"/>
              <a:buFont typeface="Arial"/>
              <a:buNone/>
            </a:pPr>
            <a:r>
              <a:t/>
            </a:r>
            <a:endParaRPr b="0" i="0" sz="1695" u="none" cap="none" strike="noStrike">
              <a:solidFill>
                <a:srgbClr val="000000"/>
              </a:solidFill>
              <a:latin typeface="Arial"/>
              <a:ea typeface="Arial"/>
              <a:cs typeface="Arial"/>
              <a:sym typeface="Arial"/>
            </a:endParaRPr>
          </a:p>
        </p:txBody>
      </p:sp>
      <p:pic>
        <p:nvPicPr>
          <p:cNvPr id="653" name="Google Shape;653;g1727aa10a7d_0_185"/>
          <p:cNvPicPr preferRelativeResize="0"/>
          <p:nvPr/>
        </p:nvPicPr>
        <p:blipFill rotWithShape="1">
          <a:blip r:embed="rId3">
            <a:alphaModFix/>
          </a:blip>
          <a:srcRect b="0" l="0" r="0" t="0"/>
          <a:stretch/>
        </p:blipFill>
        <p:spPr>
          <a:xfrm>
            <a:off x="2119805" y="4068915"/>
            <a:ext cx="7237440" cy="617760"/>
          </a:xfrm>
          <a:prstGeom prst="rect">
            <a:avLst/>
          </a:prstGeom>
          <a:noFill/>
          <a:ln>
            <a:noFill/>
          </a:ln>
        </p:spPr>
      </p:pic>
      <p:sp>
        <p:nvSpPr>
          <p:cNvPr id="654" name="Google Shape;654;g1727aa10a7d_0_185"/>
          <p:cNvSpPr/>
          <p:nvPr/>
        </p:nvSpPr>
        <p:spPr>
          <a:xfrm>
            <a:off x="3171240" y="6073560"/>
            <a:ext cx="2617800" cy="345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0000"/>
                </a:highlight>
                <a:latin typeface="Arial"/>
                <a:ea typeface="Arial"/>
                <a:cs typeface="Arial"/>
                <a:sym typeface="Arial"/>
              </a:rPr>
              <a:t>ANYTHING COMMON?</a:t>
            </a:r>
            <a:endParaRPr b="0" i="0" sz="1800" u="none" cap="none" strike="noStrike">
              <a:solidFill>
                <a:srgbClr val="000000"/>
              </a:solidFill>
              <a:latin typeface="Arial"/>
              <a:ea typeface="Arial"/>
              <a:cs typeface="Arial"/>
              <a:sym typeface="Arial"/>
            </a:endParaRPr>
          </a:p>
        </p:txBody>
      </p:sp>
      <p:sp>
        <p:nvSpPr>
          <p:cNvPr id="655" name="Google Shape;655;g1727aa10a7d_0_185"/>
          <p:cNvSpPr txBox="1"/>
          <p:nvPr>
            <p:ph type="title"/>
          </p:nvPr>
        </p:nvSpPr>
        <p:spPr>
          <a:xfrm>
            <a:off x="744305" y="461225"/>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2800">
                <a:solidFill>
                  <a:schemeClr val="lt1"/>
                </a:solidFill>
              </a:rPr>
              <a:t>Common use cases for correlated subqueries</a:t>
            </a:r>
            <a:endParaRPr b="1" sz="2800">
              <a:solidFill>
                <a:schemeClr val="lt1"/>
              </a:solidFill>
            </a:endParaRPr>
          </a:p>
        </p:txBody>
      </p:sp>
      <p:sp>
        <p:nvSpPr>
          <p:cNvPr id="656" name="Google Shape;656;g1727aa10a7d_0_185"/>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57" name="Google Shape;657;g1727aa10a7d_0_185"/>
          <p:cNvSpPr/>
          <p:nvPr/>
        </p:nvSpPr>
        <p:spPr>
          <a:xfrm>
            <a:off x="8135280" y="6375960"/>
            <a:ext cx="1536000" cy="345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00A933"/>
                </a:highlight>
                <a:latin typeface="Arial"/>
                <a:ea typeface="Arial"/>
                <a:cs typeface="Arial"/>
                <a:sym typeface="Arial"/>
              </a:rPr>
              <a:t>NEGATIVES!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7"/>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What About Positive Data Questions? </a:t>
            </a:r>
            <a:endParaRPr b="0" i="0" sz="4400" u="none" cap="none" strike="noStrike">
              <a:solidFill>
                <a:srgbClr val="000000"/>
              </a:solidFill>
              <a:latin typeface="Arial"/>
              <a:ea typeface="Arial"/>
              <a:cs typeface="Arial"/>
              <a:sym typeface="Arial"/>
            </a:endParaRPr>
          </a:p>
        </p:txBody>
      </p:sp>
      <p:sp>
        <p:nvSpPr>
          <p:cNvPr id="663" name="Google Shape;663;p17"/>
          <p:cNvSpPr/>
          <p:nvPr/>
        </p:nvSpPr>
        <p:spPr>
          <a:xfrm>
            <a:off x="609480" y="1604520"/>
            <a:ext cx="5353200" cy="18957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7"/>
          <p:cNvSpPr/>
          <p:nvPr/>
        </p:nvSpPr>
        <p:spPr>
          <a:xfrm>
            <a:off x="6231960" y="1604520"/>
            <a:ext cx="5353200" cy="18957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7"/>
          <p:cNvSpPr/>
          <p:nvPr/>
        </p:nvSpPr>
        <p:spPr>
          <a:xfrm>
            <a:off x="856080" y="3951000"/>
            <a:ext cx="10971360" cy="1895760"/>
          </a:xfrm>
          <a:prstGeom prst="rect">
            <a:avLst/>
          </a:prstGeom>
          <a:noFill/>
          <a:ln>
            <a:noFill/>
          </a:ln>
        </p:spPr>
        <p:txBody>
          <a:bodyPr anchorCtr="0" anchor="t" bIns="0" lIns="0" spcFirstLastPara="1" rIns="0" wrap="square" tIns="0">
            <a:normAutofit/>
          </a:bodyPr>
          <a:lstStyle/>
          <a:p>
            <a:pPr indent="-322920" lvl="0" marL="432000" marR="0" rtl="0" algn="l">
              <a:lnSpc>
                <a:spcPct val="100000"/>
              </a:lnSpc>
              <a:spcBef>
                <a:spcPts val="0"/>
              </a:spcBef>
              <a:spcAft>
                <a:spcPts val="0"/>
              </a:spcAft>
              <a:buClr>
                <a:srgbClr val="000000"/>
              </a:buClr>
              <a:buSzPts val="1440"/>
              <a:buFont typeface="Noto Sans"/>
              <a:buChar char="●"/>
            </a:pPr>
            <a:r>
              <a:rPr b="0" i="0" lang="en-US" sz="3200" u="none" cap="none" strike="noStrike">
                <a:solidFill>
                  <a:srgbClr val="000000"/>
                </a:solidFill>
                <a:highlight>
                  <a:srgbClr val="FFFF00"/>
                </a:highlight>
                <a:latin typeface="Arial"/>
                <a:ea typeface="Arial"/>
                <a:cs typeface="Arial"/>
                <a:sym typeface="Arial"/>
              </a:rPr>
              <a:t>List the employees who have received a bonus.</a:t>
            </a:r>
            <a:endParaRPr b="0" i="0" sz="3200" u="none" cap="none" strike="noStrike">
              <a:solidFill>
                <a:srgbClr val="000000"/>
              </a:solidFill>
              <a:latin typeface="Arial"/>
              <a:ea typeface="Arial"/>
              <a:cs typeface="Arial"/>
              <a:sym typeface="Arial"/>
            </a:endParaRPr>
          </a:p>
        </p:txBody>
      </p:sp>
      <p:pic>
        <p:nvPicPr>
          <p:cNvPr id="666" name="Google Shape;666;p17"/>
          <p:cNvPicPr preferRelativeResize="0"/>
          <p:nvPr/>
        </p:nvPicPr>
        <p:blipFill rotWithShape="1">
          <a:blip r:embed="rId3">
            <a:alphaModFix/>
          </a:blip>
          <a:srcRect b="0" l="0" r="0" t="0"/>
          <a:stretch/>
        </p:blipFill>
        <p:spPr>
          <a:xfrm>
            <a:off x="6267960" y="1716480"/>
            <a:ext cx="3645000" cy="1895760"/>
          </a:xfrm>
          <a:prstGeom prst="rect">
            <a:avLst/>
          </a:prstGeom>
          <a:noFill/>
          <a:ln>
            <a:noFill/>
          </a:ln>
        </p:spPr>
      </p:pic>
      <p:pic>
        <p:nvPicPr>
          <p:cNvPr id="667" name="Google Shape;667;p17"/>
          <p:cNvPicPr preferRelativeResize="0"/>
          <p:nvPr/>
        </p:nvPicPr>
        <p:blipFill rotWithShape="1">
          <a:blip r:embed="rId4">
            <a:alphaModFix/>
          </a:blip>
          <a:srcRect b="0" l="0" r="0" t="0"/>
          <a:stretch/>
        </p:blipFill>
        <p:spPr>
          <a:xfrm>
            <a:off x="1910520" y="1653840"/>
            <a:ext cx="3826080" cy="1895760"/>
          </a:xfrm>
          <a:prstGeom prst="rect">
            <a:avLst/>
          </a:prstGeom>
          <a:noFill/>
          <a:ln>
            <a:noFill/>
          </a:ln>
        </p:spPr>
      </p:pic>
      <p:pic>
        <p:nvPicPr>
          <p:cNvPr id="668" name="Google Shape;668;p17"/>
          <p:cNvPicPr preferRelativeResize="0"/>
          <p:nvPr/>
        </p:nvPicPr>
        <p:blipFill rotWithShape="1">
          <a:blip r:embed="rId5">
            <a:alphaModFix/>
          </a:blip>
          <a:srcRect b="0" l="0" r="0" t="0"/>
          <a:stretch/>
        </p:blipFill>
        <p:spPr>
          <a:xfrm>
            <a:off x="3669120" y="4857120"/>
            <a:ext cx="4627800" cy="1513080"/>
          </a:xfrm>
          <a:prstGeom prst="rect">
            <a:avLst/>
          </a:prstGeom>
          <a:noFill/>
          <a:ln>
            <a:noFill/>
          </a:ln>
        </p:spPr>
      </p:pic>
      <p:sp>
        <p:nvSpPr>
          <p:cNvPr id="669" name="Google Shape;669;p17"/>
          <p:cNvSpPr/>
          <p:nvPr/>
        </p:nvSpPr>
        <p:spPr>
          <a:xfrm>
            <a:off x="8740440" y="5860440"/>
            <a:ext cx="1799640" cy="392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0000"/>
                </a:highlight>
                <a:latin typeface="Arial"/>
                <a:ea typeface="Arial"/>
                <a:cs typeface="Arial"/>
                <a:sym typeface="Arial"/>
              </a:rPr>
              <a:t>وديتوا الجوين فيين ؟</a:t>
            </a:r>
            <a:endParaRPr b="0" i="0" sz="1800" u="none" cap="none" strike="noStrike">
              <a:solidFill>
                <a:srgbClr val="000000"/>
              </a:solidFill>
              <a:latin typeface="Arial"/>
              <a:ea typeface="Arial"/>
              <a:cs typeface="Arial"/>
              <a:sym typeface="Arial"/>
            </a:endParaRPr>
          </a:p>
        </p:txBody>
      </p:sp>
      <p:sp>
        <p:nvSpPr>
          <p:cNvPr id="670" name="Google Shape;670;p17"/>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71" name="Google Shape;671;p17"/>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18"/>
          <p:cNvPicPr preferRelativeResize="0"/>
          <p:nvPr/>
        </p:nvPicPr>
        <p:blipFill rotWithShape="1">
          <a:blip r:embed="rId3">
            <a:alphaModFix/>
          </a:blip>
          <a:srcRect b="0" l="0" r="0" t="0"/>
          <a:stretch/>
        </p:blipFill>
        <p:spPr>
          <a:xfrm>
            <a:off x="609120" y="1676880"/>
            <a:ext cx="5353200" cy="1750320"/>
          </a:xfrm>
          <a:prstGeom prst="rect">
            <a:avLst/>
          </a:prstGeom>
          <a:noFill/>
          <a:ln>
            <a:noFill/>
          </a:ln>
        </p:spPr>
      </p:pic>
      <p:pic>
        <p:nvPicPr>
          <p:cNvPr id="677" name="Google Shape;677;p18"/>
          <p:cNvPicPr preferRelativeResize="0"/>
          <p:nvPr/>
        </p:nvPicPr>
        <p:blipFill rotWithShape="1">
          <a:blip r:embed="rId4">
            <a:alphaModFix/>
          </a:blip>
          <a:srcRect b="0" l="0" r="0" t="0"/>
          <a:stretch/>
        </p:blipFill>
        <p:spPr>
          <a:xfrm>
            <a:off x="6231600" y="1915200"/>
            <a:ext cx="5353200" cy="1274040"/>
          </a:xfrm>
          <a:prstGeom prst="rect">
            <a:avLst/>
          </a:prstGeom>
          <a:noFill/>
          <a:ln>
            <a:noFill/>
          </a:ln>
        </p:spPr>
      </p:pic>
      <p:pic>
        <p:nvPicPr>
          <p:cNvPr id="678" name="Google Shape;678;p18"/>
          <p:cNvPicPr preferRelativeResize="0"/>
          <p:nvPr/>
        </p:nvPicPr>
        <p:blipFill rotWithShape="1">
          <a:blip r:embed="rId5">
            <a:alphaModFix/>
          </a:blip>
          <a:srcRect b="0" l="0" r="0" t="0"/>
          <a:stretch/>
        </p:blipFill>
        <p:spPr>
          <a:xfrm>
            <a:off x="4026600" y="3681720"/>
            <a:ext cx="4136400" cy="1895760"/>
          </a:xfrm>
          <a:prstGeom prst="rect">
            <a:avLst/>
          </a:prstGeom>
          <a:noFill/>
          <a:ln>
            <a:noFill/>
          </a:ln>
        </p:spPr>
      </p:pic>
      <p:sp>
        <p:nvSpPr>
          <p:cNvPr id="679" name="Google Shape;679;p18"/>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Implicit join :) </a:t>
            </a:r>
            <a:endParaRPr b="0" i="0" sz="4400" u="none" cap="none" strike="noStrike">
              <a:solidFill>
                <a:srgbClr val="000000"/>
              </a:solidFill>
              <a:latin typeface="Arial"/>
              <a:ea typeface="Arial"/>
              <a:cs typeface="Arial"/>
              <a:sym typeface="Arial"/>
            </a:endParaRPr>
          </a:p>
        </p:txBody>
      </p:sp>
      <p:sp>
        <p:nvSpPr>
          <p:cNvPr id="680" name="Google Shape;680;p18"/>
          <p:cNvSpPr/>
          <p:nvPr/>
        </p:nvSpPr>
        <p:spPr>
          <a:xfrm>
            <a:off x="660960" y="6297480"/>
            <a:ext cx="657144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USE JOIN instead of a correlated subquery whenever possible.</a:t>
            </a:r>
            <a:endParaRPr b="0" i="0" sz="1800" u="none" cap="none" strike="noStrike">
              <a:solidFill>
                <a:srgbClr val="000000"/>
              </a:solidFill>
              <a:latin typeface="Arial"/>
              <a:ea typeface="Arial"/>
              <a:cs typeface="Arial"/>
              <a:sym typeface="Arial"/>
            </a:endParaRPr>
          </a:p>
        </p:txBody>
      </p:sp>
      <p:sp>
        <p:nvSpPr>
          <p:cNvPr id="681" name="Google Shape;681;p18"/>
          <p:cNvSpPr/>
          <p:nvPr/>
        </p:nvSpPr>
        <p:spPr>
          <a:xfrm>
            <a:off x="8964720" y="4089960"/>
            <a:ext cx="267300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Performance difference?</a:t>
            </a:r>
            <a:endParaRPr b="0" i="0" sz="1800" u="none" cap="none" strike="noStrike">
              <a:solidFill>
                <a:srgbClr val="000000"/>
              </a:solidFill>
              <a:latin typeface="Arial"/>
              <a:ea typeface="Arial"/>
              <a:cs typeface="Arial"/>
              <a:sym typeface="Arial"/>
            </a:endParaRPr>
          </a:p>
        </p:txBody>
      </p:sp>
      <p:pic>
        <p:nvPicPr>
          <p:cNvPr id="682" name="Google Shape;682;p18"/>
          <p:cNvPicPr preferRelativeResize="0"/>
          <p:nvPr/>
        </p:nvPicPr>
        <p:blipFill rotWithShape="1">
          <a:blip r:embed="rId6">
            <a:alphaModFix/>
          </a:blip>
          <a:srcRect b="0" l="0" r="0" t="0"/>
          <a:stretch/>
        </p:blipFill>
        <p:spPr>
          <a:xfrm>
            <a:off x="9657000" y="4678200"/>
            <a:ext cx="989280" cy="503280"/>
          </a:xfrm>
          <a:prstGeom prst="rect">
            <a:avLst/>
          </a:prstGeom>
          <a:noFill/>
          <a:ln>
            <a:noFill/>
          </a:ln>
        </p:spPr>
      </p:pic>
      <p:sp>
        <p:nvSpPr>
          <p:cNvPr id="683" name="Google Shape;683;p18"/>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84" name="Google Shape;684;p18"/>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9" name="Shape 689"/>
        <p:cNvGrpSpPr/>
        <p:nvPr/>
      </p:nvGrpSpPr>
      <p:grpSpPr>
        <a:xfrm>
          <a:off x="0" y="0"/>
          <a:ext cx="0" cy="0"/>
          <a:chOff x="0" y="0"/>
          <a:chExt cx="0" cy="0"/>
        </a:xfrm>
      </p:grpSpPr>
      <p:sp>
        <p:nvSpPr>
          <p:cNvPr id="690" name="Google Shape;690;g1727aa10a7d_0_1"/>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a:t>Even this, I believe can be solved with window functions</a:t>
            </a:r>
            <a:endParaRPr b="1"/>
          </a:p>
        </p:txBody>
      </p:sp>
      <p:sp>
        <p:nvSpPr>
          <p:cNvPr id="691" name="Google Shape;691;g1727aa10a7d_0_1"/>
          <p:cNvSpPr txBox="1"/>
          <p:nvPr/>
        </p:nvSpPr>
        <p:spPr>
          <a:xfrm>
            <a:off x="3104775" y="2397350"/>
            <a:ext cx="77031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rgbClr val="0B0D0E"/>
                </a:solidFill>
                <a:highlight>
                  <a:srgbClr val="F2F4F6"/>
                </a:highlight>
                <a:latin typeface="Courier New"/>
                <a:ea typeface="Courier New"/>
                <a:cs typeface="Courier New"/>
                <a:sym typeface="Courier New"/>
              </a:rPr>
              <a:t>SELECT first_name, last_name</a:t>
            </a:r>
            <a:endParaRPr sz="1350">
              <a:solidFill>
                <a:srgbClr val="0B0D0E"/>
              </a:solidFill>
              <a:highlight>
                <a:srgbClr val="F2F4F6"/>
              </a:highlight>
              <a:latin typeface="Courier New"/>
              <a:ea typeface="Courier New"/>
              <a:cs typeface="Courier New"/>
              <a:sym typeface="Courier New"/>
            </a:endParaRPr>
          </a:p>
          <a:p>
            <a:pPr indent="0" lvl="0" marL="0" rtl="0" algn="l">
              <a:spcBef>
                <a:spcPts val="0"/>
              </a:spcBef>
              <a:spcAft>
                <a:spcPts val="0"/>
              </a:spcAft>
              <a:buNone/>
            </a:pPr>
            <a:r>
              <a:rPr lang="en-US" sz="1350">
                <a:solidFill>
                  <a:srgbClr val="0B0D0E"/>
                </a:solidFill>
                <a:highlight>
                  <a:srgbClr val="F2F4F6"/>
                </a:highlight>
                <a:latin typeface="Courier New"/>
                <a:ea typeface="Courier New"/>
                <a:cs typeface="Courier New"/>
                <a:sym typeface="Courier New"/>
              </a:rPr>
              <a:t>FROM employee e1, payment_history ph</a:t>
            </a:r>
            <a:endParaRPr sz="1350">
              <a:solidFill>
                <a:srgbClr val="0B0D0E"/>
              </a:solidFill>
              <a:highlight>
                <a:srgbClr val="F2F4F6"/>
              </a:highlight>
              <a:latin typeface="Courier New"/>
              <a:ea typeface="Courier New"/>
              <a:cs typeface="Courier New"/>
              <a:sym typeface="Courier New"/>
            </a:endParaRPr>
          </a:p>
          <a:p>
            <a:pPr indent="0" lvl="0" marL="0" rtl="0" algn="l">
              <a:spcBef>
                <a:spcPts val="0"/>
              </a:spcBef>
              <a:spcAft>
                <a:spcPts val="0"/>
              </a:spcAft>
              <a:buNone/>
            </a:pPr>
            <a:r>
              <a:rPr lang="en-US" sz="1350">
                <a:solidFill>
                  <a:srgbClr val="0B0D0E"/>
                </a:solidFill>
                <a:highlight>
                  <a:srgbClr val="F2F4F6"/>
                </a:highlight>
                <a:latin typeface="Courier New"/>
                <a:ea typeface="Courier New"/>
                <a:cs typeface="Courier New"/>
                <a:sym typeface="Courier New"/>
              </a:rPr>
              <a:t>WHERE e1.employee_id = ph.employee_id</a:t>
            </a:r>
            <a:endParaRPr sz="1350">
              <a:solidFill>
                <a:srgbClr val="0B0D0E"/>
              </a:solidFill>
              <a:highlight>
                <a:srgbClr val="F2F4F6"/>
              </a:highlight>
              <a:latin typeface="Courier New"/>
              <a:ea typeface="Courier New"/>
              <a:cs typeface="Courier New"/>
              <a:sym typeface="Courier New"/>
            </a:endParaRPr>
          </a:p>
          <a:p>
            <a:pPr indent="0" lvl="0" marL="0" rtl="0" algn="l">
              <a:spcBef>
                <a:spcPts val="0"/>
              </a:spcBef>
              <a:spcAft>
                <a:spcPts val="0"/>
              </a:spcAft>
              <a:buNone/>
            </a:pPr>
            <a:r>
              <a:rPr lang="en-US" sz="1350">
                <a:solidFill>
                  <a:srgbClr val="0B0D0E"/>
                </a:solidFill>
                <a:highlight>
                  <a:srgbClr val="F2F4F6"/>
                </a:highlight>
                <a:latin typeface="Courier New"/>
                <a:ea typeface="Courier New"/>
                <a:cs typeface="Courier New"/>
                <a:sym typeface="Courier New"/>
              </a:rPr>
              <a:t>AND amount_paid &gt; = (</a:t>
            </a:r>
            <a:endParaRPr sz="1350">
              <a:solidFill>
                <a:srgbClr val="0B0D0E"/>
              </a:solidFill>
              <a:highlight>
                <a:srgbClr val="F2F4F6"/>
              </a:highlight>
              <a:latin typeface="Courier New"/>
              <a:ea typeface="Courier New"/>
              <a:cs typeface="Courier New"/>
              <a:sym typeface="Courier New"/>
            </a:endParaRPr>
          </a:p>
          <a:p>
            <a:pPr indent="0" lvl="0" marL="0" rtl="0" algn="l">
              <a:spcBef>
                <a:spcPts val="0"/>
              </a:spcBef>
              <a:spcAft>
                <a:spcPts val="0"/>
              </a:spcAft>
              <a:buNone/>
            </a:pPr>
            <a:r>
              <a:rPr lang="en-US" sz="1350">
                <a:solidFill>
                  <a:srgbClr val="0B0D0E"/>
                </a:solidFill>
                <a:highlight>
                  <a:srgbClr val="F2F4F6"/>
                </a:highlight>
                <a:latin typeface="Courier New"/>
                <a:ea typeface="Courier New"/>
                <a:cs typeface="Courier New"/>
                <a:sym typeface="Courier New"/>
              </a:rPr>
              <a:t>                                       SELECT avg(amount_paid)</a:t>
            </a:r>
            <a:endParaRPr sz="1350">
              <a:solidFill>
                <a:srgbClr val="0B0D0E"/>
              </a:solidFill>
              <a:highlight>
                <a:srgbClr val="F2F4F6"/>
              </a:highlight>
              <a:latin typeface="Courier New"/>
              <a:ea typeface="Courier New"/>
              <a:cs typeface="Courier New"/>
              <a:sym typeface="Courier New"/>
            </a:endParaRPr>
          </a:p>
          <a:p>
            <a:pPr indent="0" lvl="0" marL="0" rtl="0" algn="l">
              <a:spcBef>
                <a:spcPts val="0"/>
              </a:spcBef>
              <a:spcAft>
                <a:spcPts val="0"/>
              </a:spcAft>
              <a:buNone/>
            </a:pPr>
            <a:r>
              <a:rPr lang="en-US" sz="1350">
                <a:solidFill>
                  <a:srgbClr val="0B0D0E"/>
                </a:solidFill>
                <a:highlight>
                  <a:srgbClr val="F2F4F6"/>
                </a:highlight>
                <a:latin typeface="Courier New"/>
                <a:ea typeface="Courier New"/>
                <a:cs typeface="Courier New"/>
                <a:sym typeface="Courier New"/>
              </a:rPr>
              <a:t>                                        FROM  payment_histoty ph2</a:t>
            </a:r>
            <a:endParaRPr sz="1350">
              <a:solidFill>
                <a:srgbClr val="0B0D0E"/>
              </a:solidFill>
              <a:highlight>
                <a:srgbClr val="F2F4F6"/>
              </a:highlight>
              <a:latin typeface="Courier New"/>
              <a:ea typeface="Courier New"/>
              <a:cs typeface="Courier New"/>
              <a:sym typeface="Courier New"/>
            </a:endParaRPr>
          </a:p>
          <a:p>
            <a:pPr indent="0" lvl="0" marL="0" rtl="0" algn="l">
              <a:spcBef>
                <a:spcPts val="0"/>
              </a:spcBef>
              <a:spcAft>
                <a:spcPts val="0"/>
              </a:spcAft>
              <a:buNone/>
            </a:pPr>
            <a:r>
              <a:rPr lang="en-US" sz="1350">
                <a:solidFill>
                  <a:srgbClr val="0B0D0E"/>
                </a:solidFill>
                <a:highlight>
                  <a:srgbClr val="F2F4F6"/>
                </a:highlight>
                <a:latin typeface="Courier New"/>
                <a:ea typeface="Courier New"/>
                <a:cs typeface="Courier New"/>
                <a:sym typeface="Courier New"/>
              </a:rPr>
              <a:t>                                        WHERE ph2.employee_id = e1.employee_id</a:t>
            </a:r>
            <a:endParaRPr sz="1350">
              <a:solidFill>
                <a:srgbClr val="0B0D0E"/>
              </a:solidFill>
              <a:highlight>
                <a:srgbClr val="F2F4F6"/>
              </a:highlight>
              <a:latin typeface="Courier New"/>
              <a:ea typeface="Courier New"/>
              <a:cs typeface="Courier New"/>
              <a:sym typeface="Courier New"/>
            </a:endParaRPr>
          </a:p>
          <a:p>
            <a:pPr indent="0" lvl="0" marL="0" rtl="0" algn="l">
              <a:spcBef>
                <a:spcPts val="0"/>
              </a:spcBef>
              <a:spcAft>
                <a:spcPts val="0"/>
              </a:spcAft>
              <a:buNone/>
            </a:pPr>
            <a:r>
              <a:rPr lang="en-US" sz="1350">
                <a:solidFill>
                  <a:srgbClr val="0B0D0E"/>
                </a:solidFill>
                <a:highlight>
                  <a:srgbClr val="F2F4F6"/>
                </a:highlight>
                <a:latin typeface="Courier New"/>
                <a:ea typeface="Courier New"/>
                <a:cs typeface="Courier New"/>
                <a:sym typeface="Courier New"/>
              </a:rPr>
              <a:t>                                              AND ph2.payment_date &lt; ‘2018-03-01’</a:t>
            </a:r>
            <a:endParaRPr sz="1350">
              <a:solidFill>
                <a:srgbClr val="0B0D0E"/>
              </a:solidFill>
              <a:highlight>
                <a:srgbClr val="F2F4F6"/>
              </a:highlight>
              <a:latin typeface="Courier New"/>
              <a:ea typeface="Courier New"/>
              <a:cs typeface="Courier New"/>
              <a:sym typeface="Courier New"/>
            </a:endParaRPr>
          </a:p>
          <a:p>
            <a:pPr indent="0" lvl="0" marL="0" rtl="0" algn="l">
              <a:spcBef>
                <a:spcPts val="0"/>
              </a:spcBef>
              <a:spcAft>
                <a:spcPts val="0"/>
              </a:spcAft>
              <a:buNone/>
            </a:pPr>
            <a:r>
              <a:rPr lang="en-US" sz="1350">
                <a:solidFill>
                  <a:srgbClr val="0B0D0E"/>
                </a:solidFill>
                <a:highlight>
                  <a:srgbClr val="F2F4F6"/>
                </a:highlight>
                <a:latin typeface="Courier New"/>
                <a:ea typeface="Courier New"/>
                <a:cs typeface="Courier New"/>
                <a:sym typeface="Courier New"/>
              </a:rPr>
              <a:t>                                        )</a:t>
            </a:r>
            <a:endParaRPr sz="1350">
              <a:solidFill>
                <a:srgbClr val="0B0D0E"/>
              </a:solidFill>
              <a:highlight>
                <a:srgbClr val="F2F4F6"/>
              </a:highlight>
              <a:latin typeface="Courier New"/>
              <a:ea typeface="Courier New"/>
              <a:cs typeface="Courier New"/>
              <a:sym typeface="Courier New"/>
            </a:endParaRPr>
          </a:p>
          <a:p>
            <a:pPr indent="0" lvl="0" marL="0" rtl="0" algn="l">
              <a:spcBef>
                <a:spcPts val="0"/>
              </a:spcBef>
              <a:spcAft>
                <a:spcPts val="0"/>
              </a:spcAft>
              <a:buNone/>
            </a:pPr>
            <a:r>
              <a:rPr lang="en-US" sz="1350">
                <a:solidFill>
                  <a:srgbClr val="0B0D0E"/>
                </a:solidFill>
                <a:highlight>
                  <a:srgbClr val="F2F4F6"/>
                </a:highlight>
                <a:latin typeface="Courier New"/>
                <a:ea typeface="Courier New"/>
                <a:cs typeface="Courier New"/>
                <a:sym typeface="Courier New"/>
              </a:rPr>
              <a:t>AND month(ph.payment_date) = 3</a:t>
            </a:r>
            <a:endParaRPr sz="1350">
              <a:solidFill>
                <a:srgbClr val="0B0D0E"/>
              </a:solidFill>
              <a:highlight>
                <a:srgbClr val="F2F4F6"/>
              </a:highlight>
              <a:latin typeface="Courier New"/>
              <a:ea typeface="Courier New"/>
              <a:cs typeface="Courier New"/>
              <a:sym typeface="Courier New"/>
            </a:endParaRPr>
          </a:p>
          <a:p>
            <a:pPr indent="0" lvl="0" marL="0" rtl="0" algn="l">
              <a:spcBef>
                <a:spcPts val="0"/>
              </a:spcBef>
              <a:spcAft>
                <a:spcPts val="0"/>
              </a:spcAft>
              <a:buNone/>
            </a:pPr>
            <a:r>
              <a:rPr lang="en-US" sz="1350">
                <a:solidFill>
                  <a:srgbClr val="0B0D0E"/>
                </a:solidFill>
                <a:highlight>
                  <a:srgbClr val="F2F4F6"/>
                </a:highlight>
                <a:latin typeface="Courier New"/>
                <a:ea typeface="Courier New"/>
                <a:cs typeface="Courier New"/>
                <a:sym typeface="Courier New"/>
              </a:rPr>
              <a:t>AND year(ph.payment_date) = 2018</a:t>
            </a:r>
            <a:endParaRPr sz="1350">
              <a:solidFill>
                <a:srgbClr val="0B0D0E"/>
              </a:solidFill>
              <a:highlight>
                <a:srgbClr val="F2F4F6"/>
              </a:highlight>
              <a:latin typeface="Courier New"/>
              <a:ea typeface="Courier New"/>
              <a:cs typeface="Courier New"/>
              <a:sym typeface="Courier New"/>
            </a:endParaRPr>
          </a:p>
          <a:p>
            <a:pPr indent="0" lvl="0" marL="254000" marR="254000" rtl="0" algn="l">
              <a:lnSpc>
                <a:spcPct val="160000"/>
              </a:lnSpc>
              <a:spcBef>
                <a:spcPts val="0"/>
              </a:spcBef>
              <a:spcAft>
                <a:spcPts val="2200"/>
              </a:spcAft>
              <a:buNone/>
            </a:pPr>
            <a:r>
              <a:rPr lang="en-US" sz="1350">
                <a:solidFill>
                  <a:srgbClr val="0B0D0E"/>
                </a:solidFill>
                <a:highlight>
                  <a:srgbClr val="F2F4F6"/>
                </a:highlight>
                <a:latin typeface="Courier New"/>
                <a:ea typeface="Courier New"/>
                <a:cs typeface="Courier New"/>
                <a:sym typeface="Courier New"/>
              </a:rPr>
              <a:t>AND ph.payment_type = ‘salary’</a:t>
            </a:r>
            <a:endParaRPr sz="1350">
              <a:solidFill>
                <a:srgbClr val="0B0D0E"/>
              </a:solidFill>
              <a:highlight>
                <a:srgbClr val="F2F4F6"/>
              </a:highlight>
              <a:latin typeface="Courier New"/>
              <a:ea typeface="Courier New"/>
              <a:cs typeface="Courier New"/>
              <a:sym typeface="Courier New"/>
            </a:endParaRPr>
          </a:p>
        </p:txBody>
      </p:sp>
      <p:sp>
        <p:nvSpPr>
          <p:cNvPr id="692" name="Google Shape;692;g1727aa10a7d_0_1"/>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9"/>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MORE INFO</a:t>
            </a:r>
            <a:endParaRPr b="0" i="0" sz="4400" u="none" cap="none" strike="noStrike">
              <a:solidFill>
                <a:srgbClr val="000000"/>
              </a:solidFill>
              <a:latin typeface="Arial"/>
              <a:ea typeface="Arial"/>
              <a:cs typeface="Arial"/>
              <a:sym typeface="Arial"/>
            </a:endParaRPr>
          </a:p>
        </p:txBody>
      </p:sp>
      <p:sp>
        <p:nvSpPr>
          <p:cNvPr id="698" name="Google Shape;698;p19"/>
          <p:cNvSpPr/>
          <p:nvPr/>
        </p:nvSpPr>
        <p:spPr>
          <a:xfrm>
            <a:off x="848520" y="1604520"/>
            <a:ext cx="10492920" cy="397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9"/>
          <p:cNvSpPr/>
          <p:nvPr/>
        </p:nvSpPr>
        <p:spPr>
          <a:xfrm>
            <a:off x="705960" y="6364800"/>
            <a:ext cx="683496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FF"/>
                </a:solidFill>
                <a:latin typeface="Arial"/>
                <a:ea typeface="Arial"/>
                <a:cs typeface="Arial"/>
                <a:sym typeface="Arial"/>
                <a:hlinkClick r:id="rId3">
                  <a:extLst>
                    <a:ext uri="{A12FA001-AC4F-418D-AE19-62706E023703}">
                      <ahyp:hlinkClr val="tx"/>
                    </a:ext>
                  </a:extLst>
                </a:hlinkClick>
              </a:rPr>
              <a:t>https://bipp.io/sql-tutorial/advanced-sql/sql-correlated-subqueries/</a:t>
            </a:r>
            <a:r>
              <a:rPr b="0" i="0" lang="en-US" sz="1800" u="none" cap="none" strike="noStrike">
                <a:solidFill>
                  <a:srgbClr val="0000FF"/>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700" name="Google Shape;700;p19"/>
          <p:cNvPicPr preferRelativeResize="0"/>
          <p:nvPr/>
        </p:nvPicPr>
        <p:blipFill rotWithShape="1">
          <a:blip r:embed="rId4">
            <a:alphaModFix/>
          </a:blip>
          <a:srcRect b="0" l="0" r="0" t="0"/>
          <a:stretch/>
        </p:blipFill>
        <p:spPr>
          <a:xfrm>
            <a:off x="299880" y="1562040"/>
            <a:ext cx="11590560" cy="3732480"/>
          </a:xfrm>
          <a:prstGeom prst="rect">
            <a:avLst/>
          </a:prstGeom>
          <a:noFill/>
          <a:ln>
            <a:noFill/>
          </a:ln>
        </p:spPr>
      </p:pic>
      <p:sp>
        <p:nvSpPr>
          <p:cNvPr id="701" name="Google Shape;701;p19"/>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02" name="Google Shape;702;p19"/>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20"/>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More info</a:t>
            </a:r>
            <a:endParaRPr b="0" i="0" sz="4400" u="none" cap="none" strike="noStrike">
              <a:solidFill>
                <a:srgbClr val="000000"/>
              </a:solidFill>
              <a:latin typeface="Arial"/>
              <a:ea typeface="Arial"/>
              <a:cs typeface="Arial"/>
              <a:sym typeface="Arial"/>
            </a:endParaRPr>
          </a:p>
        </p:txBody>
      </p:sp>
      <p:sp>
        <p:nvSpPr>
          <p:cNvPr id="708" name="Google Shape;708;p20"/>
          <p:cNvSpPr/>
          <p:nvPr/>
        </p:nvSpPr>
        <p:spPr>
          <a:xfrm>
            <a:off x="609480" y="1604520"/>
            <a:ext cx="5352840" cy="397584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0"/>
          <p:cNvSpPr/>
          <p:nvPr/>
        </p:nvSpPr>
        <p:spPr>
          <a:xfrm>
            <a:off x="6231960" y="1604520"/>
            <a:ext cx="5352840" cy="397584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0" name="Google Shape;710;p20"/>
          <p:cNvPicPr preferRelativeResize="0"/>
          <p:nvPr/>
        </p:nvPicPr>
        <p:blipFill rotWithShape="1">
          <a:blip r:embed="rId3">
            <a:alphaModFix/>
          </a:blip>
          <a:srcRect b="0" l="0" r="0" t="0"/>
          <a:stretch/>
        </p:blipFill>
        <p:spPr>
          <a:xfrm>
            <a:off x="2152440" y="2109960"/>
            <a:ext cx="7885080" cy="2636640"/>
          </a:xfrm>
          <a:prstGeom prst="rect">
            <a:avLst/>
          </a:prstGeom>
          <a:noFill/>
          <a:ln>
            <a:noFill/>
          </a:ln>
        </p:spPr>
      </p:pic>
      <p:sp>
        <p:nvSpPr>
          <p:cNvPr id="711" name="Google Shape;711;p20"/>
          <p:cNvSpPr/>
          <p:nvPr/>
        </p:nvSpPr>
        <p:spPr>
          <a:xfrm>
            <a:off x="914400" y="6309360"/>
            <a:ext cx="632700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https://learnsql.com/blog/correlated-sql-subqueries-newbies/</a:t>
            </a:r>
            <a:r>
              <a:rPr b="0" i="0" lang="en-US" sz="1800" u="none" cap="none" strike="noStrike">
                <a:solidFill>
                  <a:srgbClr val="0000FF"/>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
        <p:nvSpPr>
          <p:cNvPr id="712" name="Google Shape;712;p20"/>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713" name="Google Shape;713;p20"/>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FFFFFF"/>
                </a:solidFill>
                <a:latin typeface="Arial"/>
                <a:ea typeface="Arial"/>
                <a:cs typeface="Arial"/>
                <a:sym typeface="Arial"/>
              </a:rPr>
              <a:t>Simple subquery</a:t>
            </a:r>
            <a:endParaRPr b="0" i="0" sz="4400" u="none" cap="none" strike="noStrike">
              <a:solidFill>
                <a:srgbClr val="000000"/>
              </a:solidFill>
              <a:latin typeface="Arial"/>
              <a:ea typeface="Arial"/>
              <a:cs typeface="Arial"/>
              <a:sym typeface="Arial"/>
            </a:endParaRPr>
          </a:p>
        </p:txBody>
      </p:sp>
      <p:pic>
        <p:nvPicPr>
          <p:cNvPr id="518" name="Google Shape;518;p2"/>
          <p:cNvPicPr preferRelativeResize="0"/>
          <p:nvPr/>
        </p:nvPicPr>
        <p:blipFill rotWithShape="1">
          <a:blip r:embed="rId3">
            <a:alphaModFix/>
          </a:blip>
          <a:srcRect b="0" l="0" r="0" t="0"/>
          <a:stretch/>
        </p:blipFill>
        <p:spPr>
          <a:xfrm>
            <a:off x="609120" y="2405160"/>
            <a:ext cx="6235560" cy="2499120"/>
          </a:xfrm>
          <a:prstGeom prst="rect">
            <a:avLst/>
          </a:prstGeom>
          <a:noFill/>
          <a:ln>
            <a:noFill/>
          </a:ln>
        </p:spPr>
      </p:pic>
      <p:sp>
        <p:nvSpPr>
          <p:cNvPr id="519" name="Google Shape;519;p2"/>
          <p:cNvSpPr/>
          <p:nvPr/>
        </p:nvSpPr>
        <p:spPr>
          <a:xfrm>
            <a:off x="2833560" y="6036480"/>
            <a:ext cx="556848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Get employees earning more than the average salary</a:t>
            </a:r>
            <a:endParaRPr b="0" i="0" sz="1800" u="none" cap="none" strike="noStrike">
              <a:solidFill>
                <a:srgbClr val="000000"/>
              </a:solidFill>
              <a:latin typeface="Arial"/>
              <a:ea typeface="Arial"/>
              <a:cs typeface="Arial"/>
              <a:sym typeface="Arial"/>
            </a:endParaRPr>
          </a:p>
        </p:txBody>
      </p:sp>
      <p:pic>
        <p:nvPicPr>
          <p:cNvPr id="520" name="Google Shape;520;p2"/>
          <p:cNvPicPr preferRelativeResize="0"/>
          <p:nvPr/>
        </p:nvPicPr>
        <p:blipFill rotWithShape="1">
          <a:blip r:embed="rId4">
            <a:alphaModFix/>
          </a:blip>
          <a:srcRect b="0" l="0" r="0" t="0"/>
          <a:stretch/>
        </p:blipFill>
        <p:spPr>
          <a:xfrm>
            <a:off x="7708320" y="2186280"/>
            <a:ext cx="3506040" cy="2611800"/>
          </a:xfrm>
          <a:prstGeom prst="rect">
            <a:avLst/>
          </a:prstGeom>
          <a:noFill/>
          <a:ln>
            <a:noFill/>
          </a:ln>
        </p:spPr>
      </p:pic>
      <p:sp>
        <p:nvSpPr>
          <p:cNvPr id="521" name="Google Shape;521;p2"/>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522" name="Google Shape;522;p2"/>
          <p:cNvSpPr txBox="1"/>
          <p:nvPr>
            <p:ph idx="1" type="subTitle"/>
          </p:nvPr>
        </p:nvSpPr>
        <p:spPr>
          <a:xfrm>
            <a:off x="609446" y="1604525"/>
            <a:ext cx="28281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1727aa10a7d_0_141"/>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Hackerrank problem</a:t>
            </a:r>
            <a:endParaRPr/>
          </a:p>
        </p:txBody>
      </p:sp>
      <p:pic>
        <p:nvPicPr>
          <p:cNvPr id="720" name="Google Shape;720;g1727aa10a7d_0_141"/>
          <p:cNvPicPr preferRelativeResize="0"/>
          <p:nvPr/>
        </p:nvPicPr>
        <p:blipFill>
          <a:blip r:embed="rId3">
            <a:alphaModFix/>
          </a:blip>
          <a:stretch>
            <a:fillRect/>
          </a:stretch>
        </p:blipFill>
        <p:spPr>
          <a:xfrm>
            <a:off x="2070930" y="3023425"/>
            <a:ext cx="8601075" cy="2371725"/>
          </a:xfrm>
          <a:prstGeom prst="rect">
            <a:avLst/>
          </a:prstGeom>
          <a:noFill/>
          <a:ln>
            <a:noFill/>
          </a:ln>
        </p:spPr>
      </p:pic>
      <p:sp>
        <p:nvSpPr>
          <p:cNvPr id="721" name="Google Shape;721;g1727aa10a7d_0_141"/>
          <p:cNvSpPr txBox="1"/>
          <p:nvPr/>
        </p:nvSpPr>
        <p:spPr>
          <a:xfrm>
            <a:off x="1493425" y="2259800"/>
            <a:ext cx="97782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050" u="sng">
                <a:solidFill>
                  <a:schemeClr val="hlink"/>
                </a:solidFill>
                <a:highlight>
                  <a:srgbClr val="1E1E1E"/>
                </a:highlight>
                <a:latin typeface="Courier New"/>
                <a:ea typeface="Courier New"/>
                <a:cs typeface="Courier New"/>
                <a:sym typeface="Courier New"/>
                <a:hlinkClick r:id="rId4"/>
              </a:rPr>
              <a:t>https://www.hackerrank.com/challenges/challenges/problem</a:t>
            </a:r>
            <a:r>
              <a:rPr lang="en-US" sz="1050">
                <a:solidFill>
                  <a:srgbClr val="6A9955"/>
                </a:solidFill>
                <a:highlight>
                  <a:srgbClr val="1E1E1E"/>
                </a:highlight>
                <a:latin typeface="Courier New"/>
                <a:ea typeface="Courier New"/>
                <a:cs typeface="Courier New"/>
                <a:sym typeface="Courier New"/>
              </a:rPr>
              <a:t> </a:t>
            </a:r>
            <a:endParaRPr sz="1050">
              <a:solidFill>
                <a:srgbClr val="6A9955"/>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US"/>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g1727aa10a7d_0_150"/>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Solution</a:t>
            </a:r>
            <a:endParaRPr/>
          </a:p>
        </p:txBody>
      </p:sp>
      <p:sp>
        <p:nvSpPr>
          <p:cNvPr id="728" name="Google Shape;728;g1727aa10a7d_0_150"/>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729" name="Google Shape;729;g1727aa10a7d_0_150"/>
          <p:cNvPicPr preferRelativeResize="0"/>
          <p:nvPr/>
        </p:nvPicPr>
        <p:blipFill>
          <a:blip r:embed="rId3">
            <a:alphaModFix/>
          </a:blip>
          <a:stretch>
            <a:fillRect/>
          </a:stretch>
        </p:blipFill>
        <p:spPr>
          <a:xfrm>
            <a:off x="2935555" y="2630425"/>
            <a:ext cx="7067550" cy="3400425"/>
          </a:xfrm>
          <a:prstGeom prst="rect">
            <a:avLst/>
          </a:prstGeom>
          <a:noFill/>
          <a:ln>
            <a:noFill/>
          </a:ln>
        </p:spPr>
      </p:pic>
      <p:sp>
        <p:nvSpPr>
          <p:cNvPr id="730" name="Google Shape;730;g1727aa10a7d_0_150"/>
          <p:cNvSpPr txBox="1"/>
          <p:nvPr/>
        </p:nvSpPr>
        <p:spPr>
          <a:xfrm>
            <a:off x="6897300" y="6347100"/>
            <a:ext cx="53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rgbClr val="FFFF00"/>
                </a:highlight>
              </a:rPr>
              <a:t>Further simplification</a:t>
            </a:r>
            <a:endParaRPr>
              <a:highlight>
                <a:srgbClr val="FFFF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4" name="Shape 734"/>
        <p:cNvGrpSpPr/>
        <p:nvPr/>
      </p:nvGrpSpPr>
      <p:grpSpPr>
        <a:xfrm>
          <a:off x="0" y="0"/>
          <a:ext cx="0" cy="0"/>
          <a:chOff x="0" y="0"/>
          <a:chExt cx="0" cy="0"/>
        </a:xfrm>
      </p:grpSpPr>
      <p:sp>
        <p:nvSpPr>
          <p:cNvPr id="735" name="Google Shape;735;p21"/>
          <p:cNvSpPr/>
          <p:nvPr/>
        </p:nvSpPr>
        <p:spPr>
          <a:xfrm>
            <a:off x="609480" y="273600"/>
            <a:ext cx="10970640" cy="114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What about SELECT clause?</a:t>
            </a:r>
            <a:endParaRPr b="0" i="0" sz="4400" u="none" cap="none" strike="noStrike">
              <a:solidFill>
                <a:srgbClr val="000000"/>
              </a:solidFill>
              <a:latin typeface="Arial"/>
              <a:ea typeface="Arial"/>
              <a:cs typeface="Arial"/>
              <a:sym typeface="Arial"/>
            </a:endParaRPr>
          </a:p>
        </p:txBody>
      </p:sp>
      <p:sp>
        <p:nvSpPr>
          <p:cNvPr id="736" name="Google Shape;736;p21"/>
          <p:cNvSpPr/>
          <p:nvPr/>
        </p:nvSpPr>
        <p:spPr>
          <a:xfrm>
            <a:off x="640080" y="2377440"/>
            <a:ext cx="5352480" cy="189504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1"/>
          <p:cNvSpPr/>
          <p:nvPr/>
        </p:nvSpPr>
        <p:spPr>
          <a:xfrm>
            <a:off x="6350040" y="2377440"/>
            <a:ext cx="5352480" cy="189504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1"/>
          <p:cNvSpPr/>
          <p:nvPr/>
        </p:nvSpPr>
        <p:spPr>
          <a:xfrm>
            <a:off x="548640" y="5486400"/>
            <a:ext cx="10970640" cy="1895040"/>
          </a:xfrm>
          <a:prstGeom prst="rect">
            <a:avLst/>
          </a:prstGeom>
          <a:noFill/>
          <a:ln>
            <a:noFill/>
          </a:ln>
        </p:spPr>
        <p:txBody>
          <a:bodyPr anchorCtr="0" anchor="t" bIns="0" lIns="0" spcFirstLastPara="1" rIns="0" wrap="square" tIns="0">
            <a:normAutofit/>
          </a:bodyPr>
          <a:lstStyle/>
          <a:p>
            <a:pPr indent="-322200" lvl="0" marL="432000" marR="0" rtl="0" algn="l">
              <a:lnSpc>
                <a:spcPct val="100000"/>
              </a:lnSpc>
              <a:spcBef>
                <a:spcPts val="0"/>
              </a:spcBef>
              <a:spcAft>
                <a:spcPts val="0"/>
              </a:spcAft>
              <a:buClr>
                <a:srgbClr val="000000"/>
              </a:buClr>
              <a:buSzPts val="1440"/>
              <a:buFont typeface="Noto Sans"/>
              <a:buChar char="●"/>
            </a:pPr>
            <a:r>
              <a:rPr b="0" i="0" lang="en-US" sz="3200" u="none" cap="none" strike="noStrike">
                <a:solidFill>
                  <a:srgbClr val="000000"/>
                </a:solidFill>
                <a:latin typeface="Arial"/>
                <a:ea typeface="Arial"/>
                <a:cs typeface="Arial"/>
                <a:sym typeface="Arial"/>
              </a:rPr>
              <a:t>count the number of countries listed in the states table for each continent in the prime_ministers table</a:t>
            </a:r>
            <a:endParaRPr b="0" i="0" sz="3200" u="none" cap="none" strike="noStrike">
              <a:solidFill>
                <a:srgbClr val="000000"/>
              </a:solidFill>
              <a:latin typeface="Arial"/>
              <a:ea typeface="Arial"/>
              <a:cs typeface="Arial"/>
              <a:sym typeface="Arial"/>
            </a:endParaRPr>
          </a:p>
        </p:txBody>
      </p:sp>
      <p:pic>
        <p:nvPicPr>
          <p:cNvPr id="739" name="Google Shape;739;p21"/>
          <p:cNvPicPr preferRelativeResize="0"/>
          <p:nvPr/>
        </p:nvPicPr>
        <p:blipFill rotWithShape="1">
          <a:blip r:embed="rId3">
            <a:alphaModFix/>
          </a:blip>
          <a:srcRect b="0" l="0" r="0" t="0"/>
          <a:stretch/>
        </p:blipFill>
        <p:spPr>
          <a:xfrm>
            <a:off x="365760" y="1645920"/>
            <a:ext cx="5027400" cy="3477600"/>
          </a:xfrm>
          <a:prstGeom prst="rect">
            <a:avLst/>
          </a:prstGeom>
          <a:noFill/>
          <a:ln>
            <a:noFill/>
          </a:ln>
        </p:spPr>
      </p:pic>
      <p:pic>
        <p:nvPicPr>
          <p:cNvPr id="740" name="Google Shape;740;p21"/>
          <p:cNvPicPr preferRelativeResize="0"/>
          <p:nvPr/>
        </p:nvPicPr>
        <p:blipFill rotWithShape="1">
          <a:blip r:embed="rId4">
            <a:alphaModFix/>
          </a:blip>
          <a:srcRect b="0" l="0" r="0" t="0"/>
          <a:stretch/>
        </p:blipFill>
        <p:spPr>
          <a:xfrm>
            <a:off x="6492240" y="2286000"/>
            <a:ext cx="5055480" cy="1655280"/>
          </a:xfrm>
          <a:prstGeom prst="rect">
            <a:avLst/>
          </a:prstGeom>
          <a:noFill/>
          <a:ln>
            <a:noFill/>
          </a:ln>
        </p:spPr>
      </p:pic>
      <p:sp>
        <p:nvSpPr>
          <p:cNvPr id="741" name="Google Shape;741;p21"/>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42" name="Google Shape;742;p21"/>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6" name="Shape 746"/>
        <p:cNvGrpSpPr/>
        <p:nvPr/>
      </p:nvGrpSpPr>
      <p:grpSpPr>
        <a:xfrm>
          <a:off x="0" y="0"/>
          <a:ext cx="0" cy="0"/>
          <a:chOff x="0" y="0"/>
          <a:chExt cx="0" cy="0"/>
        </a:xfrm>
      </p:grpSpPr>
      <p:pic>
        <p:nvPicPr>
          <p:cNvPr id="747" name="Google Shape;747;p22"/>
          <p:cNvPicPr preferRelativeResize="0"/>
          <p:nvPr/>
        </p:nvPicPr>
        <p:blipFill rotWithShape="1">
          <a:blip r:embed="rId3">
            <a:alphaModFix/>
          </a:blip>
          <a:srcRect b="0" l="0" r="0" t="0"/>
          <a:stretch/>
        </p:blipFill>
        <p:spPr>
          <a:xfrm>
            <a:off x="4576320" y="1604520"/>
            <a:ext cx="3036240" cy="3975480"/>
          </a:xfrm>
          <a:prstGeom prst="rect">
            <a:avLst/>
          </a:prstGeom>
          <a:noFill/>
          <a:ln>
            <a:noFill/>
          </a:ln>
        </p:spPr>
      </p:pic>
      <p:sp>
        <p:nvSpPr>
          <p:cNvPr id="748" name="Google Shape;748;p22"/>
          <p:cNvSpPr/>
          <p:nvPr/>
        </p:nvSpPr>
        <p:spPr>
          <a:xfrm>
            <a:off x="609480" y="273600"/>
            <a:ext cx="10970640" cy="114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Step 1</a:t>
            </a:r>
            <a:endParaRPr b="0" i="0" sz="4400" u="none" cap="none" strike="noStrike">
              <a:solidFill>
                <a:srgbClr val="000000"/>
              </a:solidFill>
              <a:latin typeface="Arial"/>
              <a:ea typeface="Arial"/>
              <a:cs typeface="Arial"/>
              <a:sym typeface="Arial"/>
            </a:endParaRPr>
          </a:p>
        </p:txBody>
      </p:sp>
      <p:sp>
        <p:nvSpPr>
          <p:cNvPr id="749" name="Google Shape;749;p22"/>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50" name="Google Shape;750;p22"/>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4" name="Shape 754"/>
        <p:cNvGrpSpPr/>
        <p:nvPr/>
      </p:nvGrpSpPr>
      <p:grpSpPr>
        <a:xfrm>
          <a:off x="0" y="0"/>
          <a:ext cx="0" cy="0"/>
          <a:chOff x="0" y="0"/>
          <a:chExt cx="0" cy="0"/>
        </a:xfrm>
      </p:grpSpPr>
      <p:sp>
        <p:nvSpPr>
          <p:cNvPr id="755" name="Google Shape;755;p23"/>
          <p:cNvSpPr/>
          <p:nvPr/>
        </p:nvSpPr>
        <p:spPr>
          <a:xfrm>
            <a:off x="609480" y="273600"/>
            <a:ext cx="10970640" cy="114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Finishing step?</a:t>
            </a:r>
            <a:endParaRPr b="0" i="0" sz="4400" u="none" cap="none" strike="noStrike">
              <a:solidFill>
                <a:srgbClr val="000000"/>
              </a:solidFill>
              <a:latin typeface="Arial"/>
              <a:ea typeface="Arial"/>
              <a:cs typeface="Arial"/>
              <a:sym typeface="Arial"/>
            </a:endParaRPr>
          </a:p>
        </p:txBody>
      </p:sp>
      <p:pic>
        <p:nvPicPr>
          <p:cNvPr id="756" name="Google Shape;756;p23"/>
          <p:cNvPicPr preferRelativeResize="0"/>
          <p:nvPr/>
        </p:nvPicPr>
        <p:blipFill rotWithShape="1">
          <a:blip r:embed="rId3">
            <a:alphaModFix/>
          </a:blip>
          <a:srcRect b="0" l="0" r="0" t="0"/>
          <a:stretch/>
        </p:blipFill>
        <p:spPr>
          <a:xfrm>
            <a:off x="2635920" y="1604520"/>
            <a:ext cx="6917040" cy="3975480"/>
          </a:xfrm>
          <a:prstGeom prst="rect">
            <a:avLst/>
          </a:prstGeom>
          <a:noFill/>
          <a:ln>
            <a:noFill/>
          </a:ln>
        </p:spPr>
      </p:pic>
      <p:sp>
        <p:nvSpPr>
          <p:cNvPr id="757" name="Google Shape;757;p23"/>
          <p:cNvSpPr/>
          <p:nvPr/>
        </p:nvSpPr>
        <p:spPr>
          <a:xfrm>
            <a:off x="1920240" y="6217920"/>
            <a:ext cx="2612880" cy="344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Are the queries related?</a:t>
            </a:r>
            <a:endParaRPr b="0" i="0" sz="1800" u="none" cap="none" strike="noStrike">
              <a:solidFill>
                <a:srgbClr val="000000"/>
              </a:solidFill>
              <a:latin typeface="Arial"/>
              <a:ea typeface="Arial"/>
              <a:cs typeface="Arial"/>
              <a:sym typeface="Arial"/>
            </a:endParaRPr>
          </a:p>
        </p:txBody>
      </p:sp>
      <p:sp>
        <p:nvSpPr>
          <p:cNvPr id="758" name="Google Shape;758;p23"/>
          <p:cNvSpPr/>
          <p:nvPr/>
        </p:nvSpPr>
        <p:spPr>
          <a:xfrm>
            <a:off x="6492240" y="6309360"/>
            <a:ext cx="2690640" cy="344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Outcome of inner query?</a:t>
            </a:r>
            <a:endParaRPr b="0" i="0" sz="1800" u="none" cap="none" strike="noStrike">
              <a:solidFill>
                <a:srgbClr val="000000"/>
              </a:solidFill>
              <a:latin typeface="Arial"/>
              <a:ea typeface="Arial"/>
              <a:cs typeface="Arial"/>
              <a:sym typeface="Arial"/>
            </a:endParaRPr>
          </a:p>
        </p:txBody>
      </p:sp>
      <p:sp>
        <p:nvSpPr>
          <p:cNvPr id="759" name="Google Shape;759;p23"/>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60" name="Google Shape;760;p23"/>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4" name="Shape 764"/>
        <p:cNvGrpSpPr/>
        <p:nvPr/>
      </p:nvGrpSpPr>
      <p:grpSpPr>
        <a:xfrm>
          <a:off x="0" y="0"/>
          <a:ext cx="0" cy="0"/>
          <a:chOff x="0" y="0"/>
          <a:chExt cx="0" cy="0"/>
        </a:xfrm>
      </p:grpSpPr>
      <p:sp>
        <p:nvSpPr>
          <p:cNvPr id="765" name="Google Shape;765;p24"/>
          <p:cNvSpPr/>
          <p:nvPr/>
        </p:nvSpPr>
        <p:spPr>
          <a:xfrm>
            <a:off x="609480" y="273600"/>
            <a:ext cx="10970640" cy="114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Finishing step?</a:t>
            </a:r>
            <a:endParaRPr b="0" i="0" sz="4400" u="none" cap="none" strike="noStrike">
              <a:solidFill>
                <a:srgbClr val="000000"/>
              </a:solidFill>
              <a:latin typeface="Arial"/>
              <a:ea typeface="Arial"/>
              <a:cs typeface="Arial"/>
              <a:sym typeface="Arial"/>
            </a:endParaRPr>
          </a:p>
        </p:txBody>
      </p:sp>
      <p:pic>
        <p:nvPicPr>
          <p:cNvPr id="766" name="Google Shape;766;p24"/>
          <p:cNvPicPr preferRelativeResize="0"/>
          <p:nvPr/>
        </p:nvPicPr>
        <p:blipFill rotWithShape="1">
          <a:blip r:embed="rId3">
            <a:alphaModFix/>
          </a:blip>
          <a:srcRect b="0" l="0" r="0" t="0"/>
          <a:stretch/>
        </p:blipFill>
        <p:spPr>
          <a:xfrm>
            <a:off x="2635920" y="1604520"/>
            <a:ext cx="6917040" cy="3975480"/>
          </a:xfrm>
          <a:prstGeom prst="rect">
            <a:avLst/>
          </a:prstGeom>
          <a:noFill/>
          <a:ln>
            <a:noFill/>
          </a:ln>
        </p:spPr>
      </p:pic>
      <p:sp>
        <p:nvSpPr>
          <p:cNvPr id="767" name="Google Shape;767;p24"/>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68" name="Google Shape;768;p24"/>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2" name="Shape 772"/>
        <p:cNvGrpSpPr/>
        <p:nvPr/>
      </p:nvGrpSpPr>
      <p:grpSpPr>
        <a:xfrm>
          <a:off x="0" y="0"/>
          <a:ext cx="0" cy="0"/>
          <a:chOff x="0" y="0"/>
          <a:chExt cx="0" cy="0"/>
        </a:xfrm>
      </p:grpSpPr>
      <p:sp>
        <p:nvSpPr>
          <p:cNvPr id="773" name="Google Shape;773;p25"/>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Convert to correlated</a:t>
            </a:r>
            <a:endParaRPr b="0" i="0" sz="4400" u="none" cap="none" strike="noStrike">
              <a:solidFill>
                <a:srgbClr val="000000"/>
              </a:solidFill>
              <a:latin typeface="Arial"/>
              <a:ea typeface="Arial"/>
              <a:cs typeface="Arial"/>
              <a:sym typeface="Arial"/>
            </a:endParaRPr>
          </a:p>
        </p:txBody>
      </p:sp>
      <p:sp>
        <p:nvSpPr>
          <p:cNvPr id="774" name="Google Shape;774;p25"/>
          <p:cNvSpPr/>
          <p:nvPr/>
        </p:nvSpPr>
        <p:spPr>
          <a:xfrm>
            <a:off x="609480" y="1604520"/>
            <a:ext cx="5352840" cy="1895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440"/>
              <a:buFont typeface="Noto Sans"/>
              <a:buChar char="●"/>
            </a:pPr>
            <a:r>
              <a:rPr b="0" i="0" lang="en-US" sz="3200" u="none" cap="none" strike="noStrike">
                <a:solidFill>
                  <a:srgbClr val="000000"/>
                </a:solidFill>
                <a:highlight>
                  <a:srgbClr val="FFFF00"/>
                </a:highlight>
                <a:latin typeface="Arial"/>
                <a:ea typeface="Arial"/>
                <a:cs typeface="Arial"/>
                <a:sym typeface="Arial"/>
              </a:rPr>
              <a:t>What is the average number of goals scored in each country?</a:t>
            </a:r>
            <a:endParaRPr b="0" i="0" sz="3200" u="none" cap="none" strike="noStrike">
              <a:solidFill>
                <a:srgbClr val="000000"/>
              </a:solidFill>
              <a:latin typeface="Arial"/>
              <a:ea typeface="Arial"/>
              <a:cs typeface="Arial"/>
              <a:sym typeface="Arial"/>
            </a:endParaRPr>
          </a:p>
        </p:txBody>
      </p:sp>
      <p:pic>
        <p:nvPicPr>
          <p:cNvPr id="775" name="Google Shape;775;p25"/>
          <p:cNvPicPr preferRelativeResize="0"/>
          <p:nvPr/>
        </p:nvPicPr>
        <p:blipFill rotWithShape="1">
          <a:blip r:embed="rId3">
            <a:alphaModFix/>
          </a:blip>
          <a:srcRect b="0" l="0" r="0" t="0"/>
          <a:stretch/>
        </p:blipFill>
        <p:spPr>
          <a:xfrm>
            <a:off x="7288920" y="1920240"/>
            <a:ext cx="2585160" cy="1895400"/>
          </a:xfrm>
          <a:prstGeom prst="rect">
            <a:avLst/>
          </a:prstGeom>
          <a:noFill/>
          <a:ln>
            <a:noFill/>
          </a:ln>
        </p:spPr>
      </p:pic>
      <p:pic>
        <p:nvPicPr>
          <p:cNvPr id="776" name="Google Shape;776;p25"/>
          <p:cNvPicPr preferRelativeResize="0"/>
          <p:nvPr/>
        </p:nvPicPr>
        <p:blipFill rotWithShape="1">
          <a:blip r:embed="rId4">
            <a:alphaModFix/>
          </a:blip>
          <a:srcRect b="0" l="0" r="0" t="0"/>
          <a:stretch/>
        </p:blipFill>
        <p:spPr>
          <a:xfrm>
            <a:off x="3382560" y="3931920"/>
            <a:ext cx="2742480" cy="1895400"/>
          </a:xfrm>
          <a:prstGeom prst="rect">
            <a:avLst/>
          </a:prstGeom>
          <a:noFill/>
          <a:ln>
            <a:noFill/>
          </a:ln>
        </p:spPr>
      </p:pic>
      <p:pic>
        <p:nvPicPr>
          <p:cNvPr id="777" name="Google Shape;777;p25"/>
          <p:cNvPicPr preferRelativeResize="0"/>
          <p:nvPr/>
        </p:nvPicPr>
        <p:blipFill rotWithShape="1">
          <a:blip r:embed="rId5">
            <a:alphaModFix/>
          </a:blip>
          <a:srcRect b="0" l="0" r="0" t="0"/>
          <a:stretch/>
        </p:blipFill>
        <p:spPr>
          <a:xfrm>
            <a:off x="7342560" y="3955320"/>
            <a:ext cx="2714400" cy="1895400"/>
          </a:xfrm>
          <a:prstGeom prst="rect">
            <a:avLst/>
          </a:prstGeom>
          <a:noFill/>
          <a:ln>
            <a:noFill/>
          </a:ln>
        </p:spPr>
      </p:pic>
      <p:sp>
        <p:nvSpPr>
          <p:cNvPr id="778" name="Google Shape;778;p25"/>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79" name="Google Shape;779;p25"/>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3" name="Shape 783"/>
        <p:cNvGrpSpPr/>
        <p:nvPr/>
      </p:nvGrpSpPr>
      <p:grpSpPr>
        <a:xfrm>
          <a:off x="0" y="0"/>
          <a:ext cx="0" cy="0"/>
          <a:chOff x="0" y="0"/>
          <a:chExt cx="0" cy="0"/>
        </a:xfrm>
      </p:grpSpPr>
      <p:sp>
        <p:nvSpPr>
          <p:cNvPr id="784" name="Google Shape;784;p26"/>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Convert to correlated</a:t>
            </a:r>
            <a:endParaRPr b="0" i="0" sz="4400" u="none" cap="none" strike="noStrike">
              <a:solidFill>
                <a:srgbClr val="000000"/>
              </a:solidFill>
              <a:latin typeface="Arial"/>
              <a:ea typeface="Arial"/>
              <a:cs typeface="Arial"/>
              <a:sym typeface="Arial"/>
            </a:endParaRPr>
          </a:p>
        </p:txBody>
      </p:sp>
      <p:sp>
        <p:nvSpPr>
          <p:cNvPr id="785" name="Google Shape;785;p26"/>
          <p:cNvSpPr/>
          <p:nvPr/>
        </p:nvSpPr>
        <p:spPr>
          <a:xfrm>
            <a:off x="609480" y="1604520"/>
            <a:ext cx="5352840" cy="1895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440"/>
              <a:buFont typeface="Noto Sans"/>
              <a:buChar char="●"/>
            </a:pPr>
            <a:r>
              <a:rPr b="0" i="0" lang="en-US" sz="3200" u="none" cap="none" strike="noStrike">
                <a:solidFill>
                  <a:srgbClr val="000000"/>
                </a:solidFill>
                <a:highlight>
                  <a:srgbClr val="FFFF00"/>
                </a:highlight>
                <a:latin typeface="Arial"/>
                <a:ea typeface="Arial"/>
                <a:cs typeface="Arial"/>
                <a:sym typeface="Arial"/>
              </a:rPr>
              <a:t>What is the average number of goals scored in each country?</a:t>
            </a:r>
            <a:endParaRPr b="0" i="0" sz="3200" u="none" cap="none" strike="noStrike">
              <a:solidFill>
                <a:srgbClr val="000000"/>
              </a:solidFill>
              <a:latin typeface="Arial"/>
              <a:ea typeface="Arial"/>
              <a:cs typeface="Arial"/>
              <a:sym typeface="Arial"/>
            </a:endParaRPr>
          </a:p>
        </p:txBody>
      </p:sp>
      <p:pic>
        <p:nvPicPr>
          <p:cNvPr id="786" name="Google Shape;786;p26"/>
          <p:cNvPicPr preferRelativeResize="0"/>
          <p:nvPr/>
        </p:nvPicPr>
        <p:blipFill rotWithShape="1">
          <a:blip r:embed="rId3">
            <a:alphaModFix/>
          </a:blip>
          <a:srcRect b="0" l="0" r="0" t="0"/>
          <a:stretch/>
        </p:blipFill>
        <p:spPr>
          <a:xfrm>
            <a:off x="6035040" y="4073040"/>
            <a:ext cx="3016080" cy="2211480"/>
          </a:xfrm>
          <a:prstGeom prst="rect">
            <a:avLst/>
          </a:prstGeom>
          <a:noFill/>
          <a:ln>
            <a:noFill/>
          </a:ln>
        </p:spPr>
      </p:pic>
      <p:pic>
        <p:nvPicPr>
          <p:cNvPr id="787" name="Google Shape;787;p26"/>
          <p:cNvPicPr preferRelativeResize="0"/>
          <p:nvPr/>
        </p:nvPicPr>
        <p:blipFill rotWithShape="1">
          <a:blip r:embed="rId4">
            <a:alphaModFix/>
          </a:blip>
          <a:srcRect b="0" l="0" r="0" t="0"/>
          <a:stretch/>
        </p:blipFill>
        <p:spPr>
          <a:xfrm>
            <a:off x="2103120" y="4058640"/>
            <a:ext cx="3180240" cy="2249280"/>
          </a:xfrm>
          <a:prstGeom prst="rect">
            <a:avLst/>
          </a:prstGeom>
          <a:noFill/>
          <a:ln>
            <a:noFill/>
          </a:ln>
        </p:spPr>
      </p:pic>
      <p:pic>
        <p:nvPicPr>
          <p:cNvPr id="788" name="Google Shape;788;p26"/>
          <p:cNvPicPr preferRelativeResize="0"/>
          <p:nvPr/>
        </p:nvPicPr>
        <p:blipFill rotWithShape="1">
          <a:blip r:embed="rId5">
            <a:alphaModFix/>
          </a:blip>
          <a:srcRect b="0" l="0" r="0" t="0"/>
          <a:stretch/>
        </p:blipFill>
        <p:spPr>
          <a:xfrm>
            <a:off x="7589520" y="1943640"/>
            <a:ext cx="1855800" cy="1895400"/>
          </a:xfrm>
          <a:prstGeom prst="rect">
            <a:avLst/>
          </a:prstGeom>
          <a:noFill/>
          <a:ln>
            <a:noFill/>
          </a:ln>
        </p:spPr>
      </p:pic>
      <p:sp>
        <p:nvSpPr>
          <p:cNvPr id="789" name="Google Shape;789;p26"/>
          <p:cNvSpPr/>
          <p:nvPr/>
        </p:nvSpPr>
        <p:spPr>
          <a:xfrm>
            <a:off x="344880" y="6420240"/>
            <a:ext cx="660312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How is avg in inner query and the group by in outer query?</a:t>
            </a:r>
            <a:endParaRPr b="0" i="0" sz="1800" u="none" cap="none" strike="noStrike">
              <a:solidFill>
                <a:srgbClr val="000000"/>
              </a:solidFill>
              <a:latin typeface="Arial"/>
              <a:ea typeface="Arial"/>
              <a:cs typeface="Arial"/>
              <a:sym typeface="Arial"/>
            </a:endParaRPr>
          </a:p>
        </p:txBody>
      </p:sp>
      <p:sp>
        <p:nvSpPr>
          <p:cNvPr id="790" name="Google Shape;790;p26"/>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91" name="Google Shape;791;p26"/>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27"/>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Nested subqueries</a:t>
            </a:r>
            <a:endParaRPr b="0" i="0" sz="4400" u="none" cap="none" strike="noStrike">
              <a:solidFill>
                <a:srgbClr val="000000"/>
              </a:solidFill>
              <a:latin typeface="Arial"/>
              <a:ea typeface="Arial"/>
              <a:cs typeface="Arial"/>
              <a:sym typeface="Arial"/>
            </a:endParaRPr>
          </a:p>
        </p:txBody>
      </p:sp>
      <p:sp>
        <p:nvSpPr>
          <p:cNvPr id="797" name="Google Shape;797;p27"/>
          <p:cNvSpPr/>
          <p:nvPr/>
        </p:nvSpPr>
        <p:spPr>
          <a:xfrm>
            <a:off x="609480" y="1604520"/>
            <a:ext cx="5352840" cy="397584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440"/>
              <a:buFont typeface="Noto Sans"/>
              <a:buChar char="●"/>
            </a:pPr>
            <a:r>
              <a:rPr b="0" i="0" lang="en-US" sz="3200" u="none" cap="none" strike="noStrike">
                <a:solidFill>
                  <a:srgbClr val="000000"/>
                </a:solidFill>
                <a:highlight>
                  <a:srgbClr val="FFFF00"/>
                </a:highlight>
                <a:latin typeface="Arial"/>
                <a:ea typeface="Arial"/>
                <a:cs typeface="Arial"/>
                <a:sym typeface="Arial"/>
              </a:rPr>
              <a:t>How does each month's total goals differ from the average monthly total of goals scored?</a:t>
            </a:r>
            <a:endParaRPr b="0" i="0" sz="3200" u="none" cap="none" strike="noStrike">
              <a:solidFill>
                <a:srgbClr val="000000"/>
              </a:solidFill>
              <a:latin typeface="Arial"/>
              <a:ea typeface="Arial"/>
              <a:cs typeface="Arial"/>
              <a:sym typeface="Arial"/>
            </a:endParaRPr>
          </a:p>
        </p:txBody>
      </p:sp>
      <p:pic>
        <p:nvPicPr>
          <p:cNvPr id="798" name="Google Shape;798;p27"/>
          <p:cNvPicPr preferRelativeResize="0"/>
          <p:nvPr/>
        </p:nvPicPr>
        <p:blipFill rotWithShape="1">
          <a:blip r:embed="rId3">
            <a:alphaModFix/>
          </a:blip>
          <a:srcRect b="0" l="0" r="0" t="0"/>
          <a:stretch/>
        </p:blipFill>
        <p:spPr>
          <a:xfrm>
            <a:off x="6231600" y="1973520"/>
            <a:ext cx="5352840" cy="3237480"/>
          </a:xfrm>
          <a:prstGeom prst="rect">
            <a:avLst/>
          </a:prstGeom>
          <a:noFill/>
          <a:ln>
            <a:noFill/>
          </a:ln>
        </p:spPr>
      </p:pic>
      <p:sp>
        <p:nvSpPr>
          <p:cNvPr id="799" name="Google Shape;799;p27"/>
          <p:cNvSpPr/>
          <p:nvPr/>
        </p:nvSpPr>
        <p:spPr>
          <a:xfrm>
            <a:off x="1645920" y="6309360"/>
            <a:ext cx="204480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FF"/>
                </a:highlight>
                <a:latin typeface="Arial"/>
                <a:ea typeface="Arial"/>
                <a:cs typeface="Arial"/>
                <a:sym typeface="Arial"/>
              </a:rPr>
              <a:t>Mention the steps!</a:t>
            </a:r>
            <a:endParaRPr b="0" i="0" sz="1800" u="none" cap="none" strike="noStrike">
              <a:solidFill>
                <a:srgbClr val="000000"/>
              </a:solidFill>
              <a:latin typeface="Arial"/>
              <a:ea typeface="Arial"/>
              <a:cs typeface="Arial"/>
              <a:sym typeface="Arial"/>
            </a:endParaRPr>
          </a:p>
        </p:txBody>
      </p:sp>
      <p:sp>
        <p:nvSpPr>
          <p:cNvPr id="800" name="Google Shape;800;p27"/>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01" name="Google Shape;801;p27"/>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28"/>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Nested subqueries</a:t>
            </a:r>
            <a:endParaRPr b="0" i="0" sz="4400" u="none" cap="none" strike="noStrike">
              <a:solidFill>
                <a:srgbClr val="000000"/>
              </a:solidFill>
              <a:latin typeface="Arial"/>
              <a:ea typeface="Arial"/>
              <a:cs typeface="Arial"/>
              <a:sym typeface="Arial"/>
            </a:endParaRPr>
          </a:p>
        </p:txBody>
      </p:sp>
      <p:sp>
        <p:nvSpPr>
          <p:cNvPr id="807" name="Google Shape;807;p28"/>
          <p:cNvSpPr/>
          <p:nvPr/>
        </p:nvSpPr>
        <p:spPr>
          <a:xfrm>
            <a:off x="609480" y="1604520"/>
            <a:ext cx="5352840" cy="397584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440"/>
              <a:buFont typeface="Noto Sans"/>
              <a:buChar char="●"/>
            </a:pPr>
            <a:r>
              <a:rPr b="0" i="0" lang="en-US" sz="3200" u="none" cap="none" strike="noStrike">
                <a:solidFill>
                  <a:srgbClr val="000000"/>
                </a:solidFill>
                <a:highlight>
                  <a:srgbClr val="FFFF00"/>
                </a:highlight>
                <a:latin typeface="Arial"/>
                <a:ea typeface="Arial"/>
                <a:cs typeface="Arial"/>
                <a:sym typeface="Arial"/>
              </a:rPr>
              <a:t>How does each month's total goals differ from the average monthly total goals scored?</a:t>
            </a:r>
            <a:endParaRPr b="0" i="0" sz="3200" u="none" cap="none" strike="noStrike">
              <a:solidFill>
                <a:srgbClr val="000000"/>
              </a:solidFill>
              <a:latin typeface="Arial"/>
              <a:ea typeface="Arial"/>
              <a:cs typeface="Arial"/>
              <a:sym typeface="Arial"/>
            </a:endParaRPr>
          </a:p>
        </p:txBody>
      </p:sp>
      <p:pic>
        <p:nvPicPr>
          <p:cNvPr id="808" name="Google Shape;808;p28"/>
          <p:cNvPicPr preferRelativeResize="0"/>
          <p:nvPr/>
        </p:nvPicPr>
        <p:blipFill rotWithShape="1">
          <a:blip r:embed="rId3">
            <a:alphaModFix/>
          </a:blip>
          <a:srcRect b="0" l="0" r="0" t="0"/>
          <a:stretch/>
        </p:blipFill>
        <p:spPr>
          <a:xfrm>
            <a:off x="6231600" y="1973520"/>
            <a:ext cx="5352840" cy="3237480"/>
          </a:xfrm>
          <a:prstGeom prst="rect">
            <a:avLst/>
          </a:prstGeom>
          <a:noFill/>
          <a:ln>
            <a:noFill/>
          </a:ln>
        </p:spPr>
      </p:pic>
      <p:sp>
        <p:nvSpPr>
          <p:cNvPr id="809" name="Google Shape;809;p28"/>
          <p:cNvSpPr/>
          <p:nvPr/>
        </p:nvSpPr>
        <p:spPr>
          <a:xfrm>
            <a:off x="1645920" y="6309360"/>
            <a:ext cx="204480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FF"/>
                </a:highlight>
                <a:latin typeface="Arial"/>
                <a:ea typeface="Arial"/>
                <a:cs typeface="Arial"/>
                <a:sym typeface="Arial"/>
              </a:rPr>
              <a:t>Mention the steps!</a:t>
            </a:r>
            <a:endParaRPr b="0" i="0" sz="1800" u="none" cap="none" strike="noStrike">
              <a:solidFill>
                <a:srgbClr val="000000"/>
              </a:solidFill>
              <a:latin typeface="Arial"/>
              <a:ea typeface="Arial"/>
              <a:cs typeface="Arial"/>
              <a:sym typeface="Arial"/>
            </a:endParaRPr>
          </a:p>
        </p:txBody>
      </p:sp>
      <p:sp>
        <p:nvSpPr>
          <p:cNvPr id="810" name="Google Shape;810;p28"/>
          <p:cNvSpPr/>
          <p:nvPr/>
        </p:nvSpPr>
        <p:spPr>
          <a:xfrm>
            <a:off x="6217920" y="5669280"/>
            <a:ext cx="2869200" cy="85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 get total goals by month</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 average them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 get the difference</a:t>
            </a:r>
            <a:endParaRPr b="0" i="0" sz="1800" u="none" cap="none" strike="noStrike">
              <a:solidFill>
                <a:srgbClr val="000000"/>
              </a:solidFill>
              <a:latin typeface="Arial"/>
              <a:ea typeface="Arial"/>
              <a:cs typeface="Arial"/>
              <a:sym typeface="Arial"/>
            </a:endParaRPr>
          </a:p>
        </p:txBody>
      </p:sp>
      <p:sp>
        <p:nvSpPr>
          <p:cNvPr id="811" name="Google Shape;811;p28"/>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12" name="Google Shape;812;p28"/>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FFFFFF"/>
                </a:solidFill>
                <a:latin typeface="Arial"/>
                <a:ea typeface="Arial"/>
                <a:cs typeface="Arial"/>
                <a:sym typeface="Arial"/>
              </a:rPr>
              <a:t>Simple subquery?</a:t>
            </a:r>
            <a:endParaRPr b="0" i="0" sz="4400" u="none" cap="none" strike="noStrike">
              <a:solidFill>
                <a:srgbClr val="000000"/>
              </a:solidFill>
              <a:latin typeface="Arial"/>
              <a:ea typeface="Arial"/>
              <a:cs typeface="Arial"/>
              <a:sym typeface="Arial"/>
            </a:endParaRPr>
          </a:p>
        </p:txBody>
      </p:sp>
      <p:pic>
        <p:nvPicPr>
          <p:cNvPr id="528" name="Google Shape;528;p3"/>
          <p:cNvPicPr preferRelativeResize="0"/>
          <p:nvPr/>
        </p:nvPicPr>
        <p:blipFill rotWithShape="1">
          <a:blip r:embed="rId3">
            <a:alphaModFix/>
          </a:blip>
          <a:srcRect b="0" l="0" r="0" t="0"/>
          <a:stretch/>
        </p:blipFill>
        <p:spPr>
          <a:xfrm>
            <a:off x="609120" y="2405160"/>
            <a:ext cx="8807400" cy="2499120"/>
          </a:xfrm>
          <a:prstGeom prst="rect">
            <a:avLst/>
          </a:prstGeom>
          <a:noFill/>
          <a:ln>
            <a:noFill/>
          </a:ln>
        </p:spPr>
      </p:pic>
      <p:sp>
        <p:nvSpPr>
          <p:cNvPr id="529" name="Google Shape;529;p3"/>
          <p:cNvSpPr/>
          <p:nvPr/>
        </p:nvSpPr>
        <p:spPr>
          <a:xfrm>
            <a:off x="1821600" y="5214960"/>
            <a:ext cx="5047200" cy="601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find all employees with a salary higher than their average departmental salary.</a:t>
            </a:r>
            <a:endParaRPr b="0" i="0" sz="1800" u="none" cap="none" strike="noStrike">
              <a:solidFill>
                <a:srgbClr val="000000"/>
              </a:solidFill>
              <a:latin typeface="Arial"/>
              <a:ea typeface="Arial"/>
              <a:cs typeface="Arial"/>
              <a:sym typeface="Arial"/>
            </a:endParaRPr>
          </a:p>
        </p:txBody>
      </p:sp>
      <p:sp>
        <p:nvSpPr>
          <p:cNvPr id="530" name="Google Shape;530;p3"/>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531" name="Google Shape;531;p3"/>
          <p:cNvSpPr txBox="1"/>
          <p:nvPr>
            <p:ph idx="1" type="subTitle"/>
          </p:nvPr>
        </p:nvSpPr>
        <p:spPr>
          <a:xfrm>
            <a:off x="609446" y="1604525"/>
            <a:ext cx="28281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29"/>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Nested subqueries</a:t>
            </a:r>
            <a:endParaRPr b="0" i="0" sz="4400" u="none" cap="none" strike="noStrike">
              <a:solidFill>
                <a:srgbClr val="000000"/>
              </a:solidFill>
              <a:latin typeface="Arial"/>
              <a:ea typeface="Arial"/>
              <a:cs typeface="Arial"/>
              <a:sym typeface="Arial"/>
            </a:endParaRPr>
          </a:p>
        </p:txBody>
      </p:sp>
      <p:sp>
        <p:nvSpPr>
          <p:cNvPr id="818" name="Google Shape;818;p29"/>
          <p:cNvSpPr/>
          <p:nvPr/>
        </p:nvSpPr>
        <p:spPr>
          <a:xfrm>
            <a:off x="609480" y="1604520"/>
            <a:ext cx="5352840" cy="1895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1368"/>
              <a:buFont typeface="Arial"/>
              <a:buNone/>
            </a:pPr>
            <a:r>
              <a:t/>
            </a:r>
            <a:endParaRPr b="0" i="0" sz="1368" u="none" cap="none" strike="noStrike">
              <a:solidFill>
                <a:srgbClr val="000000"/>
              </a:solidFill>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094"/>
              <a:buFont typeface="Noto Sans"/>
              <a:buChar char="●"/>
            </a:pPr>
            <a:r>
              <a:rPr b="0" i="0" lang="en-US" sz="2432" u="none" cap="none" strike="noStrike">
                <a:solidFill>
                  <a:srgbClr val="000000"/>
                </a:solidFill>
                <a:highlight>
                  <a:srgbClr val="FFFF00"/>
                </a:highlight>
                <a:latin typeface="Arial"/>
                <a:ea typeface="Arial"/>
                <a:cs typeface="Arial"/>
                <a:sym typeface="Arial"/>
              </a:rPr>
              <a:t>How does each month's total goals differ from the average monthly total of goals scored?</a:t>
            </a:r>
            <a:endParaRPr b="0" i="0" sz="2432" u="none" cap="none" strike="noStrike">
              <a:solidFill>
                <a:srgbClr val="000000"/>
              </a:solidFill>
              <a:latin typeface="Arial"/>
              <a:ea typeface="Arial"/>
              <a:cs typeface="Arial"/>
              <a:sym typeface="Arial"/>
            </a:endParaRPr>
          </a:p>
        </p:txBody>
      </p:sp>
      <p:pic>
        <p:nvPicPr>
          <p:cNvPr id="819" name="Google Shape;819;p29"/>
          <p:cNvPicPr preferRelativeResize="0"/>
          <p:nvPr/>
        </p:nvPicPr>
        <p:blipFill rotWithShape="1">
          <a:blip r:embed="rId3">
            <a:alphaModFix/>
          </a:blip>
          <a:srcRect b="0" l="0" r="0" t="0"/>
          <a:stretch/>
        </p:blipFill>
        <p:spPr>
          <a:xfrm>
            <a:off x="7341120" y="1604160"/>
            <a:ext cx="3134160" cy="1895400"/>
          </a:xfrm>
          <a:prstGeom prst="rect">
            <a:avLst/>
          </a:prstGeom>
          <a:noFill/>
          <a:ln>
            <a:noFill/>
          </a:ln>
        </p:spPr>
      </p:pic>
      <p:pic>
        <p:nvPicPr>
          <p:cNvPr id="820" name="Google Shape;820;p29"/>
          <p:cNvPicPr preferRelativeResize="0"/>
          <p:nvPr/>
        </p:nvPicPr>
        <p:blipFill rotWithShape="1">
          <a:blip r:embed="rId4">
            <a:alphaModFix/>
          </a:blip>
          <a:srcRect b="0" l="0" r="0" t="0"/>
          <a:stretch/>
        </p:blipFill>
        <p:spPr>
          <a:xfrm>
            <a:off x="2103120" y="3625560"/>
            <a:ext cx="2376000" cy="3012120"/>
          </a:xfrm>
          <a:prstGeom prst="rect">
            <a:avLst/>
          </a:prstGeom>
          <a:noFill/>
          <a:ln>
            <a:noFill/>
          </a:ln>
        </p:spPr>
      </p:pic>
      <p:sp>
        <p:nvSpPr>
          <p:cNvPr id="821" name="Google Shape;821;p29"/>
          <p:cNvSpPr/>
          <p:nvPr/>
        </p:nvSpPr>
        <p:spPr>
          <a:xfrm>
            <a:off x="5267520" y="4389120"/>
            <a:ext cx="2869200" cy="857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00A933"/>
                </a:highlight>
                <a:latin typeface="Arial"/>
                <a:ea typeface="Arial"/>
                <a:cs typeface="Arial"/>
                <a:sym typeface="Arial"/>
              </a:rPr>
              <a:t>1- get total goals by month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00A933"/>
                </a:highlight>
                <a:latin typeface="Arial"/>
                <a:ea typeface="Arial"/>
                <a:cs typeface="Arial"/>
                <a:sym typeface="Arial"/>
              </a:rPr>
              <a:t>2- average them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00A933"/>
                </a:highlight>
                <a:latin typeface="Arial"/>
                <a:ea typeface="Arial"/>
                <a:cs typeface="Arial"/>
                <a:sym typeface="Arial"/>
              </a:rPr>
              <a:t>3- get the difference</a:t>
            </a:r>
            <a:endParaRPr b="0" i="0" sz="1800" u="none" cap="none" strike="noStrike">
              <a:solidFill>
                <a:srgbClr val="000000"/>
              </a:solidFill>
              <a:latin typeface="Arial"/>
              <a:ea typeface="Arial"/>
              <a:cs typeface="Arial"/>
              <a:sym typeface="Arial"/>
            </a:endParaRPr>
          </a:p>
        </p:txBody>
      </p:sp>
      <p:sp>
        <p:nvSpPr>
          <p:cNvPr id="822" name="Google Shape;822;p29"/>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23" name="Google Shape;823;p29"/>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30"/>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Nested subqueries</a:t>
            </a:r>
            <a:endParaRPr b="0" i="0" sz="4400" u="none" cap="none" strike="noStrike">
              <a:solidFill>
                <a:srgbClr val="000000"/>
              </a:solidFill>
              <a:latin typeface="Arial"/>
              <a:ea typeface="Arial"/>
              <a:cs typeface="Arial"/>
              <a:sym typeface="Arial"/>
            </a:endParaRPr>
          </a:p>
        </p:txBody>
      </p:sp>
      <p:sp>
        <p:nvSpPr>
          <p:cNvPr id="829" name="Google Shape;829;p30"/>
          <p:cNvSpPr/>
          <p:nvPr/>
        </p:nvSpPr>
        <p:spPr>
          <a:xfrm>
            <a:off x="609480" y="1604520"/>
            <a:ext cx="5352840" cy="1895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1368"/>
              <a:buFont typeface="Arial"/>
              <a:buNone/>
            </a:pPr>
            <a:r>
              <a:t/>
            </a:r>
            <a:endParaRPr b="0" i="0" sz="1368" u="none" cap="none" strike="noStrike">
              <a:solidFill>
                <a:srgbClr val="000000"/>
              </a:solidFill>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1094"/>
              <a:buFont typeface="Noto Sans"/>
              <a:buChar char="●"/>
            </a:pPr>
            <a:r>
              <a:rPr b="0" i="0" lang="en-US" sz="2432" u="none" cap="none" strike="noStrike">
                <a:solidFill>
                  <a:srgbClr val="000000"/>
                </a:solidFill>
                <a:highlight>
                  <a:srgbClr val="FFFF00"/>
                </a:highlight>
                <a:latin typeface="Arial"/>
                <a:ea typeface="Arial"/>
                <a:cs typeface="Arial"/>
                <a:sym typeface="Arial"/>
              </a:rPr>
              <a:t>How does each month's total goals differ from the average monthly total of goals scored?</a:t>
            </a:r>
            <a:endParaRPr b="0" i="0" sz="2432" u="none" cap="none" strike="noStrike">
              <a:solidFill>
                <a:srgbClr val="000000"/>
              </a:solidFill>
              <a:latin typeface="Arial"/>
              <a:ea typeface="Arial"/>
              <a:cs typeface="Arial"/>
              <a:sym typeface="Arial"/>
            </a:endParaRPr>
          </a:p>
        </p:txBody>
      </p:sp>
      <p:pic>
        <p:nvPicPr>
          <p:cNvPr id="830" name="Google Shape;830;p30"/>
          <p:cNvPicPr preferRelativeResize="0"/>
          <p:nvPr/>
        </p:nvPicPr>
        <p:blipFill rotWithShape="1">
          <a:blip r:embed="rId3">
            <a:alphaModFix/>
          </a:blip>
          <a:srcRect b="0" l="0" r="0" t="0"/>
          <a:stretch/>
        </p:blipFill>
        <p:spPr>
          <a:xfrm>
            <a:off x="7341120" y="1604160"/>
            <a:ext cx="3134160" cy="1895400"/>
          </a:xfrm>
          <a:prstGeom prst="rect">
            <a:avLst/>
          </a:prstGeom>
          <a:noFill/>
          <a:ln>
            <a:noFill/>
          </a:ln>
        </p:spPr>
      </p:pic>
      <p:pic>
        <p:nvPicPr>
          <p:cNvPr id="831" name="Google Shape;831;p30"/>
          <p:cNvPicPr preferRelativeResize="0"/>
          <p:nvPr/>
        </p:nvPicPr>
        <p:blipFill rotWithShape="1">
          <a:blip r:embed="rId4">
            <a:alphaModFix/>
          </a:blip>
          <a:srcRect b="0" l="0" r="0" t="0"/>
          <a:stretch/>
        </p:blipFill>
        <p:spPr>
          <a:xfrm>
            <a:off x="2103120" y="3625560"/>
            <a:ext cx="2376000" cy="3012120"/>
          </a:xfrm>
          <a:prstGeom prst="rect">
            <a:avLst/>
          </a:prstGeom>
          <a:noFill/>
          <a:ln>
            <a:noFill/>
          </a:ln>
        </p:spPr>
      </p:pic>
      <p:sp>
        <p:nvSpPr>
          <p:cNvPr id="832" name="Google Shape;832;p30"/>
          <p:cNvSpPr/>
          <p:nvPr/>
        </p:nvSpPr>
        <p:spPr>
          <a:xfrm>
            <a:off x="5267520" y="4389120"/>
            <a:ext cx="2869200" cy="857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00A933"/>
                </a:highlight>
                <a:latin typeface="Arial"/>
                <a:ea typeface="Arial"/>
                <a:cs typeface="Arial"/>
                <a:sym typeface="Arial"/>
              </a:rPr>
              <a:t>1- get total goals by month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00A933"/>
                </a:highlight>
                <a:latin typeface="Arial"/>
                <a:ea typeface="Arial"/>
                <a:cs typeface="Arial"/>
                <a:sym typeface="Arial"/>
              </a:rPr>
              <a:t>2- average them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00A933"/>
                </a:highlight>
                <a:latin typeface="Arial"/>
                <a:ea typeface="Arial"/>
                <a:cs typeface="Arial"/>
                <a:sym typeface="Arial"/>
              </a:rPr>
              <a:t>3- get the difference</a:t>
            </a:r>
            <a:endParaRPr b="0" i="0" sz="1800" u="none" cap="none" strike="noStrike">
              <a:solidFill>
                <a:srgbClr val="000000"/>
              </a:solidFill>
              <a:latin typeface="Arial"/>
              <a:ea typeface="Arial"/>
              <a:cs typeface="Arial"/>
              <a:sym typeface="Arial"/>
            </a:endParaRPr>
          </a:p>
        </p:txBody>
      </p:sp>
      <p:pic>
        <p:nvPicPr>
          <p:cNvPr id="833" name="Google Shape;833;p30"/>
          <p:cNvPicPr preferRelativeResize="0"/>
          <p:nvPr/>
        </p:nvPicPr>
        <p:blipFill rotWithShape="1">
          <a:blip r:embed="rId5">
            <a:alphaModFix/>
          </a:blip>
          <a:srcRect b="0" l="0" r="0" t="0"/>
          <a:stretch/>
        </p:blipFill>
        <p:spPr>
          <a:xfrm>
            <a:off x="8389080" y="4023360"/>
            <a:ext cx="3496680" cy="2284560"/>
          </a:xfrm>
          <a:prstGeom prst="rect">
            <a:avLst/>
          </a:prstGeom>
          <a:noFill/>
          <a:ln>
            <a:noFill/>
          </a:ln>
        </p:spPr>
      </p:pic>
      <p:sp>
        <p:nvSpPr>
          <p:cNvPr id="834" name="Google Shape;834;p30"/>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35" name="Google Shape;835;p30"/>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31"/>
          <p:cNvPicPr preferRelativeResize="0"/>
          <p:nvPr/>
        </p:nvPicPr>
        <p:blipFill rotWithShape="1">
          <a:blip r:embed="rId3">
            <a:alphaModFix/>
          </a:blip>
          <a:srcRect b="0" l="0" r="0" t="0"/>
          <a:stretch/>
        </p:blipFill>
        <p:spPr>
          <a:xfrm>
            <a:off x="914400" y="1604160"/>
            <a:ext cx="2650320" cy="2678400"/>
          </a:xfrm>
          <a:prstGeom prst="rect">
            <a:avLst/>
          </a:prstGeom>
          <a:noFill/>
          <a:ln>
            <a:noFill/>
          </a:ln>
        </p:spPr>
      </p:pic>
      <p:pic>
        <p:nvPicPr>
          <p:cNvPr id="841" name="Google Shape;841;p31"/>
          <p:cNvPicPr preferRelativeResize="0"/>
          <p:nvPr/>
        </p:nvPicPr>
        <p:blipFill rotWithShape="1">
          <a:blip r:embed="rId4">
            <a:alphaModFix/>
          </a:blip>
          <a:srcRect b="0" l="0" r="0" t="0"/>
          <a:stretch/>
        </p:blipFill>
        <p:spPr>
          <a:xfrm>
            <a:off x="8185320" y="1604160"/>
            <a:ext cx="3700440" cy="2417760"/>
          </a:xfrm>
          <a:prstGeom prst="rect">
            <a:avLst/>
          </a:prstGeom>
          <a:noFill/>
          <a:ln>
            <a:noFill/>
          </a:ln>
        </p:spPr>
      </p:pic>
      <p:pic>
        <p:nvPicPr>
          <p:cNvPr id="842" name="Google Shape;842;p31"/>
          <p:cNvPicPr preferRelativeResize="0"/>
          <p:nvPr/>
        </p:nvPicPr>
        <p:blipFill rotWithShape="1">
          <a:blip r:embed="rId5">
            <a:alphaModFix/>
          </a:blip>
          <a:srcRect b="0" l="0" r="0" t="0"/>
          <a:stretch/>
        </p:blipFill>
        <p:spPr>
          <a:xfrm>
            <a:off x="3840480" y="2834640"/>
            <a:ext cx="4113360" cy="4017960"/>
          </a:xfrm>
          <a:prstGeom prst="rect">
            <a:avLst/>
          </a:prstGeom>
          <a:noFill/>
          <a:ln>
            <a:noFill/>
          </a:ln>
        </p:spPr>
      </p:pic>
      <p:sp>
        <p:nvSpPr>
          <p:cNvPr id="843" name="Google Shape;843;p31"/>
          <p:cNvSpPr/>
          <p:nvPr/>
        </p:nvSpPr>
        <p:spPr>
          <a:xfrm>
            <a:off x="8467920" y="4663440"/>
            <a:ext cx="2869200" cy="857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00A933"/>
                </a:highlight>
                <a:latin typeface="Arial"/>
                <a:ea typeface="Arial"/>
                <a:cs typeface="Arial"/>
                <a:sym typeface="Arial"/>
              </a:rPr>
              <a:t>1- get total goals by month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00A933"/>
                </a:highlight>
                <a:latin typeface="Arial"/>
                <a:ea typeface="Arial"/>
                <a:cs typeface="Arial"/>
                <a:sym typeface="Arial"/>
              </a:rPr>
              <a:t>2- average them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00A933"/>
                </a:highlight>
                <a:latin typeface="Arial"/>
                <a:ea typeface="Arial"/>
                <a:cs typeface="Arial"/>
                <a:sym typeface="Arial"/>
              </a:rPr>
              <a:t>3- get the difference</a:t>
            </a:r>
            <a:endParaRPr b="0" i="0" sz="1800" u="none" cap="none" strike="noStrike">
              <a:solidFill>
                <a:srgbClr val="000000"/>
              </a:solidFill>
              <a:latin typeface="Arial"/>
              <a:ea typeface="Arial"/>
              <a:cs typeface="Arial"/>
              <a:sym typeface="Arial"/>
            </a:endParaRPr>
          </a:p>
        </p:txBody>
      </p:sp>
      <p:sp>
        <p:nvSpPr>
          <p:cNvPr id="844" name="Google Shape;844;p31"/>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1"/>
          <p:cNvSpPr/>
          <p:nvPr/>
        </p:nvSpPr>
        <p:spPr>
          <a:xfrm>
            <a:off x="8778240" y="6400800"/>
            <a:ext cx="191664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Can we refactor?</a:t>
            </a:r>
            <a:endParaRPr b="0" i="0" sz="1800" u="none" cap="none" strike="noStrike">
              <a:solidFill>
                <a:srgbClr val="000000"/>
              </a:solidFill>
              <a:latin typeface="Arial"/>
              <a:ea typeface="Arial"/>
              <a:cs typeface="Arial"/>
              <a:sym typeface="Arial"/>
            </a:endParaRPr>
          </a:p>
        </p:txBody>
      </p:sp>
      <p:sp>
        <p:nvSpPr>
          <p:cNvPr id="846" name="Google Shape;846;p31"/>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47" name="Google Shape;847;p31"/>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2"/>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summary</a:t>
            </a:r>
            <a:endParaRPr b="0" i="0" sz="4400" u="none" cap="none" strike="noStrike">
              <a:solidFill>
                <a:srgbClr val="000000"/>
              </a:solidFill>
              <a:latin typeface="Arial"/>
              <a:ea typeface="Arial"/>
              <a:cs typeface="Arial"/>
              <a:sym typeface="Arial"/>
            </a:endParaRPr>
          </a:p>
        </p:txBody>
      </p:sp>
      <p:pic>
        <p:nvPicPr>
          <p:cNvPr id="853" name="Google Shape;853;p32"/>
          <p:cNvPicPr preferRelativeResize="0"/>
          <p:nvPr/>
        </p:nvPicPr>
        <p:blipFill rotWithShape="1">
          <a:blip r:embed="rId3">
            <a:alphaModFix/>
          </a:blip>
          <a:srcRect b="0" l="0" r="0" t="0"/>
          <a:stretch/>
        </p:blipFill>
        <p:spPr>
          <a:xfrm>
            <a:off x="6231600" y="2774880"/>
            <a:ext cx="5353200" cy="1635120"/>
          </a:xfrm>
          <a:prstGeom prst="rect">
            <a:avLst/>
          </a:prstGeom>
          <a:noFill/>
          <a:ln>
            <a:noFill/>
          </a:ln>
        </p:spPr>
      </p:pic>
      <p:sp>
        <p:nvSpPr>
          <p:cNvPr id="854" name="Google Shape;854;p32"/>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55" name="Google Shape;855;p32"/>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856" name="Google Shape;856;p32"/>
          <p:cNvPicPr preferRelativeResize="0"/>
          <p:nvPr/>
        </p:nvPicPr>
        <p:blipFill>
          <a:blip r:embed="rId4">
            <a:alphaModFix/>
          </a:blip>
          <a:stretch>
            <a:fillRect/>
          </a:stretch>
        </p:blipFill>
        <p:spPr>
          <a:xfrm>
            <a:off x="482650" y="2552250"/>
            <a:ext cx="5616201" cy="36966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0" name="Shape 860"/>
        <p:cNvGrpSpPr/>
        <p:nvPr/>
      </p:nvGrpSpPr>
      <p:grpSpPr>
        <a:xfrm>
          <a:off x="0" y="0"/>
          <a:ext cx="0" cy="0"/>
          <a:chOff x="0" y="0"/>
          <a:chExt cx="0" cy="0"/>
        </a:xfrm>
      </p:grpSpPr>
      <p:sp>
        <p:nvSpPr>
          <p:cNvPr id="861" name="Google Shape;861;p33"/>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CTE</a:t>
            </a:r>
            <a:endParaRPr b="0" i="0" sz="4400" u="none" cap="none" strike="noStrike">
              <a:solidFill>
                <a:srgbClr val="000000"/>
              </a:solidFill>
              <a:latin typeface="Arial"/>
              <a:ea typeface="Arial"/>
              <a:cs typeface="Arial"/>
              <a:sym typeface="Arial"/>
            </a:endParaRPr>
          </a:p>
        </p:txBody>
      </p:sp>
      <p:sp>
        <p:nvSpPr>
          <p:cNvPr id="862" name="Google Shape;862;p33"/>
          <p:cNvSpPr/>
          <p:nvPr/>
        </p:nvSpPr>
        <p:spPr>
          <a:xfrm>
            <a:off x="609480" y="1604520"/>
            <a:ext cx="5352840" cy="1895400"/>
          </a:xfrm>
          <a:prstGeom prst="rect">
            <a:avLst/>
          </a:prstGeom>
          <a:noFill/>
          <a:ln>
            <a:noFill/>
          </a:ln>
        </p:spPr>
        <p:txBody>
          <a:bodyPr anchorCtr="0" anchor="t" bIns="0" lIns="0" spcFirstLastPara="1" rIns="0" wrap="square" tIns="0">
            <a:normAutofit/>
          </a:bodyPr>
          <a:lstStyle/>
          <a:p>
            <a:pPr indent="-322560" lvl="0" marL="432000" marR="0" rtl="0" algn="l">
              <a:lnSpc>
                <a:spcPct val="100000"/>
              </a:lnSpc>
              <a:spcBef>
                <a:spcPts val="0"/>
              </a:spcBef>
              <a:spcAft>
                <a:spcPts val="0"/>
              </a:spcAft>
              <a:buClr>
                <a:srgbClr val="000000"/>
              </a:buClr>
              <a:buSzPts val="216"/>
              <a:buFont typeface="Noto Sans"/>
              <a:buChar char="●"/>
            </a:pPr>
            <a:r>
              <a:rPr b="0" i="0" lang="en-US" sz="480" u="none" cap="none" strike="noStrike">
                <a:solidFill>
                  <a:srgbClr val="000000"/>
                </a:solidFill>
                <a:latin typeface="Arial"/>
                <a:ea typeface="Arial"/>
                <a:cs typeface="Arial"/>
                <a:sym typeface="Arial"/>
              </a:rPr>
              <a:t>The main advantage of the Common Table Expression (when not using it for recursive queries) is encapsulation, instead of having to declare the sub-query in every place you wish to use it, you are able to define it once, but have multiple references to it.</a:t>
            </a:r>
            <a:endParaRPr b="0" i="0" sz="480" u="none" cap="none" strike="noStrike">
              <a:solidFill>
                <a:srgbClr val="000000"/>
              </a:solidFill>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216"/>
              <a:buFont typeface="Noto Sans"/>
              <a:buChar char="●"/>
            </a:pPr>
            <a:r>
              <a:rPr b="0" i="0" lang="en-US" sz="480" u="none" cap="none" strike="noStrike">
                <a:solidFill>
                  <a:srgbClr val="000000"/>
                </a:solidFill>
                <a:latin typeface="Arial"/>
                <a:ea typeface="Arial"/>
                <a:cs typeface="Arial"/>
                <a:sym typeface="Arial"/>
              </a:rPr>
              <a:t> </a:t>
            </a:r>
            <a:endParaRPr b="0" i="0" sz="480" u="none" cap="none" strike="noStrike">
              <a:solidFill>
                <a:srgbClr val="000000"/>
              </a:solidFill>
              <a:latin typeface="Arial"/>
              <a:ea typeface="Arial"/>
              <a:cs typeface="Arial"/>
              <a:sym typeface="Arial"/>
            </a:endParaRPr>
          </a:p>
          <a:p>
            <a:pPr indent="-322560" lvl="0" marL="432000" marR="0" rtl="0" algn="l">
              <a:lnSpc>
                <a:spcPct val="100000"/>
              </a:lnSpc>
              <a:spcBef>
                <a:spcPts val="1417"/>
              </a:spcBef>
              <a:spcAft>
                <a:spcPts val="0"/>
              </a:spcAft>
              <a:buClr>
                <a:srgbClr val="000000"/>
              </a:buClr>
              <a:buSzPts val="216"/>
              <a:buFont typeface="Noto Sans"/>
              <a:buChar char="●"/>
            </a:pPr>
            <a:r>
              <a:rPr b="0" i="0" lang="en-US" sz="480" u="sng" cap="none" strike="noStrike">
                <a:solidFill>
                  <a:srgbClr val="0000FF"/>
                </a:solidFill>
                <a:latin typeface="Arial"/>
                <a:ea typeface="Arial"/>
                <a:cs typeface="Arial"/>
                <a:sym typeface="Arial"/>
                <a:hlinkClick r:id="rId3">
                  <a:extLst>
                    <a:ext uri="{A12FA001-AC4F-418D-AE19-62706E023703}">
                      <ahyp:hlinkClr val="tx"/>
                    </a:ext>
                  </a:extLst>
                </a:hlinkClick>
              </a:rPr>
              <a:t>https://stackoverflow.com/questions/706972/difference-between-cte-and-subquery#:~:text=Adding%20to%20others'%20answers%2C%20if,to%20reuse%20your%20code%20better</a:t>
            </a:r>
            <a:r>
              <a:rPr b="0" i="0" lang="en-US" sz="480" u="none" cap="none" strike="noStrike">
                <a:solidFill>
                  <a:srgbClr val="0000FF"/>
                </a:solidFill>
                <a:latin typeface="Arial"/>
                <a:ea typeface="Arial"/>
                <a:cs typeface="Arial"/>
                <a:sym typeface="Arial"/>
              </a:rPr>
              <a:t>. </a:t>
            </a:r>
            <a:endParaRPr b="0" i="0" sz="480" u="none" cap="none" strike="noStrike">
              <a:solidFill>
                <a:srgbClr val="000000"/>
              </a:solidFill>
              <a:latin typeface="Arial"/>
              <a:ea typeface="Arial"/>
              <a:cs typeface="Arial"/>
              <a:sym typeface="Arial"/>
            </a:endParaRPr>
          </a:p>
        </p:txBody>
      </p:sp>
      <p:sp>
        <p:nvSpPr>
          <p:cNvPr id="863" name="Google Shape;863;p33"/>
          <p:cNvSpPr/>
          <p:nvPr/>
        </p:nvSpPr>
        <p:spPr>
          <a:xfrm>
            <a:off x="6231960" y="1604520"/>
            <a:ext cx="5352840" cy="189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3"/>
          <p:cNvSpPr/>
          <p:nvPr/>
        </p:nvSpPr>
        <p:spPr>
          <a:xfrm>
            <a:off x="609480" y="3682080"/>
            <a:ext cx="5352840" cy="189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3"/>
          <p:cNvSpPr/>
          <p:nvPr/>
        </p:nvSpPr>
        <p:spPr>
          <a:xfrm>
            <a:off x="6231960" y="3682080"/>
            <a:ext cx="5352840" cy="189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6" name="Google Shape;866;p33"/>
          <p:cNvPicPr preferRelativeResize="0"/>
          <p:nvPr/>
        </p:nvPicPr>
        <p:blipFill rotWithShape="1">
          <a:blip r:embed="rId4">
            <a:alphaModFix/>
          </a:blip>
          <a:srcRect b="0" l="0" r="0" t="0"/>
          <a:stretch/>
        </p:blipFill>
        <p:spPr>
          <a:xfrm>
            <a:off x="548280" y="2879280"/>
            <a:ext cx="10780560" cy="3294000"/>
          </a:xfrm>
          <a:prstGeom prst="rect">
            <a:avLst/>
          </a:prstGeom>
          <a:noFill/>
          <a:ln>
            <a:noFill/>
          </a:ln>
        </p:spPr>
      </p:pic>
      <p:sp>
        <p:nvSpPr>
          <p:cNvPr id="867" name="Google Shape;867;p33"/>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68" name="Google Shape;868;p33"/>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2" name="Shape 872"/>
        <p:cNvGrpSpPr/>
        <p:nvPr/>
      </p:nvGrpSpPr>
      <p:grpSpPr>
        <a:xfrm>
          <a:off x="0" y="0"/>
          <a:ext cx="0" cy="0"/>
          <a:chOff x="0" y="0"/>
          <a:chExt cx="0" cy="0"/>
        </a:xfrm>
      </p:grpSpPr>
      <p:sp>
        <p:nvSpPr>
          <p:cNvPr id="873" name="Google Shape;873;p34"/>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4"/>
          <p:cNvSpPr/>
          <p:nvPr/>
        </p:nvSpPr>
        <p:spPr>
          <a:xfrm>
            <a:off x="609480" y="1604520"/>
            <a:ext cx="10971000" cy="397584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5" name="Google Shape;875;p34"/>
          <p:cNvPicPr preferRelativeResize="0"/>
          <p:nvPr/>
        </p:nvPicPr>
        <p:blipFill rotWithShape="1">
          <a:blip r:embed="rId3">
            <a:alphaModFix/>
          </a:blip>
          <a:srcRect b="0" l="0" r="0" t="0"/>
          <a:stretch/>
        </p:blipFill>
        <p:spPr>
          <a:xfrm>
            <a:off x="918000" y="300240"/>
            <a:ext cx="10847160" cy="6256080"/>
          </a:xfrm>
          <a:prstGeom prst="rect">
            <a:avLst/>
          </a:prstGeom>
          <a:noFill/>
          <a:ln>
            <a:noFill/>
          </a:ln>
        </p:spPr>
      </p:pic>
      <p:sp>
        <p:nvSpPr>
          <p:cNvPr id="876" name="Google Shape;876;p34"/>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77" name="Google Shape;877;p34"/>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1" name="Shape 881"/>
        <p:cNvGrpSpPr/>
        <p:nvPr/>
      </p:nvGrpSpPr>
      <p:grpSpPr>
        <a:xfrm>
          <a:off x="0" y="0"/>
          <a:ext cx="0" cy="0"/>
          <a:chOff x="0" y="0"/>
          <a:chExt cx="0" cy="0"/>
        </a:xfrm>
      </p:grpSpPr>
      <p:pic>
        <p:nvPicPr>
          <p:cNvPr id="882" name="Google Shape;882;p35"/>
          <p:cNvPicPr preferRelativeResize="0"/>
          <p:nvPr/>
        </p:nvPicPr>
        <p:blipFill rotWithShape="1">
          <a:blip r:embed="rId3">
            <a:alphaModFix/>
          </a:blip>
          <a:srcRect b="0" l="0" r="0" t="0"/>
          <a:stretch/>
        </p:blipFill>
        <p:spPr>
          <a:xfrm>
            <a:off x="3156480" y="1604520"/>
            <a:ext cx="5876640" cy="3975840"/>
          </a:xfrm>
          <a:prstGeom prst="rect">
            <a:avLst/>
          </a:prstGeom>
          <a:noFill/>
          <a:ln>
            <a:noFill/>
          </a:ln>
        </p:spPr>
      </p:pic>
      <p:sp>
        <p:nvSpPr>
          <p:cNvPr id="883" name="Google Shape;883;p35"/>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5"/>
          <p:cNvSpPr/>
          <p:nvPr/>
        </p:nvSpPr>
        <p:spPr>
          <a:xfrm>
            <a:off x="274320" y="5707080"/>
            <a:ext cx="11749320" cy="85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Recall the limits for the join, either from this course  (match ) or from other previous slides (self join with duplicates)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Can CTE replace nested subqueries, if they can reference other CTEs and themselves?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Window functions, can they replace correlated subquery?</a:t>
            </a:r>
            <a:endParaRPr b="0" i="0" sz="1800" u="none" cap="none" strike="noStrike">
              <a:solidFill>
                <a:srgbClr val="000000"/>
              </a:solidFill>
              <a:latin typeface="Arial"/>
              <a:ea typeface="Arial"/>
              <a:cs typeface="Arial"/>
              <a:sym typeface="Arial"/>
            </a:endParaRPr>
          </a:p>
        </p:txBody>
      </p:sp>
      <p:sp>
        <p:nvSpPr>
          <p:cNvPr id="885" name="Google Shape;885;p35"/>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86" name="Google Shape;886;p35"/>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0" name="Shape 890"/>
        <p:cNvGrpSpPr/>
        <p:nvPr/>
      </p:nvGrpSpPr>
      <p:grpSpPr>
        <a:xfrm>
          <a:off x="0" y="0"/>
          <a:ext cx="0" cy="0"/>
          <a:chOff x="0" y="0"/>
          <a:chExt cx="0" cy="0"/>
        </a:xfrm>
      </p:grpSpPr>
      <p:pic>
        <p:nvPicPr>
          <p:cNvPr id="891" name="Google Shape;891;p36"/>
          <p:cNvPicPr preferRelativeResize="0"/>
          <p:nvPr/>
        </p:nvPicPr>
        <p:blipFill rotWithShape="1">
          <a:blip r:embed="rId3">
            <a:alphaModFix/>
          </a:blip>
          <a:srcRect b="0" l="0" r="0" t="0"/>
          <a:stretch/>
        </p:blipFill>
        <p:spPr>
          <a:xfrm>
            <a:off x="3279240" y="1604520"/>
            <a:ext cx="5630760" cy="3975840"/>
          </a:xfrm>
          <a:prstGeom prst="rect">
            <a:avLst/>
          </a:prstGeom>
          <a:noFill/>
          <a:ln>
            <a:noFill/>
          </a:ln>
        </p:spPr>
      </p:pic>
      <p:sp>
        <p:nvSpPr>
          <p:cNvPr id="892" name="Google Shape;892;p36"/>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6"/>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94" name="Google Shape;894;p36"/>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8" name="Shape 898"/>
        <p:cNvGrpSpPr/>
        <p:nvPr/>
      </p:nvGrpSpPr>
      <p:grpSpPr>
        <a:xfrm>
          <a:off x="0" y="0"/>
          <a:ext cx="0" cy="0"/>
          <a:chOff x="0" y="0"/>
          <a:chExt cx="0" cy="0"/>
        </a:xfrm>
      </p:grpSpPr>
      <p:sp>
        <p:nvSpPr>
          <p:cNvPr id="899" name="Google Shape;899;p37"/>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Challenge</a:t>
            </a:r>
            <a:endParaRPr b="0" i="0" sz="4400" u="none" cap="none" strike="noStrike">
              <a:solidFill>
                <a:srgbClr val="000000"/>
              </a:solidFill>
              <a:latin typeface="Arial"/>
              <a:ea typeface="Arial"/>
              <a:cs typeface="Arial"/>
              <a:sym typeface="Arial"/>
            </a:endParaRPr>
          </a:p>
        </p:txBody>
      </p:sp>
      <p:sp>
        <p:nvSpPr>
          <p:cNvPr id="900" name="Google Shape;900;p37"/>
          <p:cNvSpPr/>
          <p:nvPr/>
        </p:nvSpPr>
        <p:spPr>
          <a:xfrm>
            <a:off x="731520" y="2468880"/>
            <a:ext cx="11428560" cy="2136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FF"/>
                </a:solidFill>
                <a:latin typeface="Arial"/>
                <a:ea typeface="Arial"/>
                <a:cs typeface="Arial"/>
                <a:sym typeface="Arial"/>
                <a:hlinkClick r:id="rId3">
                  <a:extLst>
                    <a:ext uri="{A12FA001-AC4F-418D-AE19-62706E023703}">
                      <ahyp:hlinkClr val="tx"/>
                    </a:ext>
                  </a:extLst>
                </a:hlinkClick>
              </a:rPr>
              <a:t>https://campus.datacamp.com/courses/improving-query-performance-in-postgresql/bringing-together-the-data?ex=6</a:t>
            </a:r>
            <a:r>
              <a:rPr b="0" i="0" lang="en-US" sz="1800" u="none" cap="none" strike="noStrike">
                <a:solidFill>
                  <a:srgbClr val="0000FF"/>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https://campus.datacamp.com/courses/improving-query-performance-in-postgresql/bringing-together-the-data?ex=7</a:t>
            </a:r>
            <a:r>
              <a:rPr b="0" i="0" lang="en-US" sz="1800" u="none" cap="none" strike="noStrike">
                <a:solidFill>
                  <a:srgbClr val="0000FF"/>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FF"/>
                </a:solidFill>
                <a:latin typeface="Arial"/>
                <a:ea typeface="Arial"/>
                <a:cs typeface="Arial"/>
                <a:sym typeface="Arial"/>
                <a:hlinkClick r:id="rId5">
                  <a:extLst>
                    <a:ext uri="{A12FA001-AC4F-418D-AE19-62706E023703}">
                      <ahyp:hlinkClr val="tx"/>
                    </a:ext>
                  </a:extLst>
                </a:hlinkClick>
              </a:rPr>
              <a:t>https://campus.datacamp.com/courses/improving-query-performance-in-postgresql/bringing-together-the-data?ex=8</a:t>
            </a:r>
            <a:r>
              <a:rPr b="0" i="0" lang="en-US" sz="1800" u="none" cap="none" strike="noStrike">
                <a:solidFill>
                  <a:srgbClr val="0000FF"/>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
        <p:nvSpPr>
          <p:cNvPr id="901" name="Google Shape;901;p37"/>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02" name="Google Shape;902;p37"/>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6" name="Shape 906"/>
        <p:cNvGrpSpPr/>
        <p:nvPr/>
      </p:nvGrpSpPr>
      <p:grpSpPr>
        <a:xfrm>
          <a:off x="0" y="0"/>
          <a:ext cx="0" cy="0"/>
          <a:chOff x="0" y="0"/>
          <a:chExt cx="0" cy="0"/>
        </a:xfrm>
      </p:grpSpPr>
      <p:pic>
        <p:nvPicPr>
          <p:cNvPr id="907" name="Google Shape;907;p39"/>
          <p:cNvPicPr preferRelativeResize="0"/>
          <p:nvPr/>
        </p:nvPicPr>
        <p:blipFill rotWithShape="1">
          <a:blip r:embed="rId3">
            <a:alphaModFix/>
          </a:blip>
          <a:srcRect b="0" l="0" r="0" t="0"/>
          <a:stretch/>
        </p:blipFill>
        <p:spPr>
          <a:xfrm>
            <a:off x="2520360" y="1604520"/>
            <a:ext cx="7148880" cy="3975840"/>
          </a:xfrm>
          <a:prstGeom prst="rect">
            <a:avLst/>
          </a:prstGeom>
          <a:noFill/>
          <a:ln>
            <a:noFill/>
          </a:ln>
        </p:spPr>
      </p:pic>
      <p:sp>
        <p:nvSpPr>
          <p:cNvPr id="908" name="Google Shape;908;p39"/>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9"/>
          <p:cNvSpPr/>
          <p:nvPr/>
        </p:nvSpPr>
        <p:spPr>
          <a:xfrm>
            <a:off x="548640" y="6309360"/>
            <a:ext cx="873828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https://app.datacamp.com/learn/courses/improving-query-performance-in-postgresql</a:t>
            </a:r>
            <a:r>
              <a:rPr b="0" i="0" lang="en-US" sz="1800" u="none" cap="none" strike="noStrike">
                <a:solidFill>
                  <a:srgbClr val="0000FF"/>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
        <p:nvSpPr>
          <p:cNvPr id="910" name="Google Shape;910;p39"/>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11" name="Google Shape;911;p39"/>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FFFFFF"/>
                </a:solidFill>
                <a:latin typeface="Arial"/>
                <a:ea typeface="Arial"/>
                <a:cs typeface="Arial"/>
                <a:sym typeface="Arial"/>
              </a:rPr>
              <a:t>Simple subquery?</a:t>
            </a:r>
            <a:endParaRPr b="0" i="0" sz="4400" u="none" cap="none" strike="noStrike">
              <a:solidFill>
                <a:srgbClr val="000000"/>
              </a:solidFill>
              <a:latin typeface="Arial"/>
              <a:ea typeface="Arial"/>
              <a:cs typeface="Arial"/>
              <a:sym typeface="Arial"/>
            </a:endParaRPr>
          </a:p>
        </p:txBody>
      </p:sp>
      <p:pic>
        <p:nvPicPr>
          <p:cNvPr id="537" name="Google Shape;537;p5"/>
          <p:cNvPicPr preferRelativeResize="0"/>
          <p:nvPr/>
        </p:nvPicPr>
        <p:blipFill rotWithShape="1">
          <a:blip r:embed="rId3">
            <a:alphaModFix/>
          </a:blip>
          <a:srcRect b="0" l="0" r="0" t="0"/>
          <a:stretch/>
        </p:blipFill>
        <p:spPr>
          <a:xfrm>
            <a:off x="609120" y="2405160"/>
            <a:ext cx="5747400" cy="2499120"/>
          </a:xfrm>
          <a:prstGeom prst="rect">
            <a:avLst/>
          </a:prstGeom>
          <a:noFill/>
          <a:ln>
            <a:noFill/>
          </a:ln>
        </p:spPr>
      </p:pic>
      <p:sp>
        <p:nvSpPr>
          <p:cNvPr id="538" name="Google Shape;538;p5"/>
          <p:cNvSpPr/>
          <p:nvPr/>
        </p:nvSpPr>
        <p:spPr>
          <a:xfrm>
            <a:off x="1821600" y="5214960"/>
            <a:ext cx="5047200" cy="601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find all employees with a salary higher than their average departmental salary.</a:t>
            </a:r>
            <a:endParaRPr b="0" i="0" sz="1800" u="none" cap="none" strike="noStrike">
              <a:solidFill>
                <a:srgbClr val="000000"/>
              </a:solidFill>
              <a:latin typeface="Arial"/>
              <a:ea typeface="Arial"/>
              <a:cs typeface="Arial"/>
              <a:sym typeface="Arial"/>
            </a:endParaRPr>
          </a:p>
        </p:txBody>
      </p:sp>
      <p:pic>
        <p:nvPicPr>
          <p:cNvPr id="539" name="Google Shape;539;p5"/>
          <p:cNvPicPr preferRelativeResize="0"/>
          <p:nvPr/>
        </p:nvPicPr>
        <p:blipFill rotWithShape="1">
          <a:blip r:embed="rId4">
            <a:alphaModFix/>
          </a:blip>
          <a:srcRect b="0" l="0" r="0" t="0"/>
          <a:stretch/>
        </p:blipFill>
        <p:spPr>
          <a:xfrm>
            <a:off x="7310160" y="2383920"/>
            <a:ext cx="4587840" cy="2389320"/>
          </a:xfrm>
          <a:prstGeom prst="rect">
            <a:avLst/>
          </a:prstGeom>
          <a:noFill/>
          <a:ln>
            <a:noFill/>
          </a:ln>
        </p:spPr>
      </p:pic>
      <p:sp>
        <p:nvSpPr>
          <p:cNvPr id="540" name="Google Shape;540;p5"/>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541" name="Google Shape;541;p5"/>
          <p:cNvSpPr txBox="1"/>
          <p:nvPr>
            <p:ph idx="1" type="subTitle"/>
          </p:nvPr>
        </p:nvSpPr>
        <p:spPr>
          <a:xfrm>
            <a:off x="609446" y="1604525"/>
            <a:ext cx="28281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0"/>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What about analytics/window functions?</a:t>
            </a:r>
            <a:endParaRPr b="0" i="0" sz="4400" u="none" cap="none" strike="noStrike">
              <a:solidFill>
                <a:srgbClr val="000000"/>
              </a:solidFill>
              <a:latin typeface="Arial"/>
              <a:ea typeface="Arial"/>
              <a:cs typeface="Arial"/>
              <a:sym typeface="Arial"/>
            </a:endParaRPr>
          </a:p>
        </p:txBody>
      </p:sp>
      <p:pic>
        <p:nvPicPr>
          <p:cNvPr id="917" name="Google Shape;917;p40"/>
          <p:cNvPicPr preferRelativeResize="0"/>
          <p:nvPr/>
        </p:nvPicPr>
        <p:blipFill rotWithShape="1">
          <a:blip r:embed="rId3">
            <a:alphaModFix/>
          </a:blip>
          <a:srcRect b="0" l="0" r="0" t="0"/>
          <a:stretch/>
        </p:blipFill>
        <p:spPr>
          <a:xfrm>
            <a:off x="1600560" y="1604520"/>
            <a:ext cx="8988120" cy="3975840"/>
          </a:xfrm>
          <a:prstGeom prst="rect">
            <a:avLst/>
          </a:prstGeom>
          <a:noFill/>
          <a:ln>
            <a:noFill/>
          </a:ln>
        </p:spPr>
      </p:pic>
      <p:sp>
        <p:nvSpPr>
          <p:cNvPr id="918" name="Google Shape;918;p40"/>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19" name="Google Shape;919;p40"/>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41"/>
          <p:cNvPicPr preferRelativeResize="0"/>
          <p:nvPr/>
        </p:nvPicPr>
        <p:blipFill rotWithShape="1">
          <a:blip r:embed="rId3">
            <a:alphaModFix/>
          </a:blip>
          <a:srcRect b="0" l="0" r="0" t="0"/>
          <a:stretch/>
        </p:blipFill>
        <p:spPr>
          <a:xfrm>
            <a:off x="2118240" y="1604520"/>
            <a:ext cx="7953120" cy="3975840"/>
          </a:xfrm>
          <a:prstGeom prst="rect">
            <a:avLst/>
          </a:prstGeom>
          <a:noFill/>
          <a:ln>
            <a:noFill/>
          </a:ln>
        </p:spPr>
      </p:pic>
      <p:sp>
        <p:nvSpPr>
          <p:cNvPr id="925" name="Google Shape;925;p41"/>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1"/>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27" name="Google Shape;927;p41"/>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pic>
        <p:nvPicPr>
          <p:cNvPr id="932" name="Google Shape;932;p42"/>
          <p:cNvPicPr preferRelativeResize="0"/>
          <p:nvPr/>
        </p:nvPicPr>
        <p:blipFill rotWithShape="1">
          <a:blip r:embed="rId3">
            <a:alphaModFix/>
          </a:blip>
          <a:srcRect b="0" l="0" r="0" t="0"/>
          <a:stretch/>
        </p:blipFill>
        <p:spPr>
          <a:xfrm>
            <a:off x="2189880" y="1604520"/>
            <a:ext cx="7809480" cy="3975840"/>
          </a:xfrm>
          <a:prstGeom prst="rect">
            <a:avLst/>
          </a:prstGeom>
          <a:noFill/>
          <a:ln>
            <a:noFill/>
          </a:ln>
        </p:spPr>
      </p:pic>
      <p:sp>
        <p:nvSpPr>
          <p:cNvPr id="933" name="Google Shape;933;p42"/>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2"/>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35" name="Google Shape;935;p42"/>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43"/>
          <p:cNvPicPr preferRelativeResize="0"/>
          <p:nvPr/>
        </p:nvPicPr>
        <p:blipFill rotWithShape="1">
          <a:blip r:embed="rId3">
            <a:alphaModFix/>
          </a:blip>
          <a:srcRect b="0" l="0" r="0" t="0"/>
          <a:stretch/>
        </p:blipFill>
        <p:spPr>
          <a:xfrm>
            <a:off x="609120" y="2230200"/>
            <a:ext cx="5352840" cy="2724480"/>
          </a:xfrm>
          <a:prstGeom prst="rect">
            <a:avLst/>
          </a:prstGeom>
          <a:noFill/>
          <a:ln>
            <a:noFill/>
          </a:ln>
        </p:spPr>
      </p:pic>
      <p:pic>
        <p:nvPicPr>
          <p:cNvPr id="941" name="Google Shape;941;p43"/>
          <p:cNvPicPr preferRelativeResize="0"/>
          <p:nvPr/>
        </p:nvPicPr>
        <p:blipFill rotWithShape="1">
          <a:blip r:embed="rId4">
            <a:alphaModFix/>
          </a:blip>
          <a:srcRect b="0" l="0" r="0" t="0"/>
          <a:stretch/>
        </p:blipFill>
        <p:spPr>
          <a:xfrm>
            <a:off x="6343560" y="1604520"/>
            <a:ext cx="5128920" cy="3975840"/>
          </a:xfrm>
          <a:prstGeom prst="rect">
            <a:avLst/>
          </a:prstGeom>
          <a:noFill/>
          <a:ln>
            <a:noFill/>
          </a:ln>
        </p:spPr>
      </p:pic>
      <p:sp>
        <p:nvSpPr>
          <p:cNvPr id="942" name="Google Shape;942;p43"/>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3"/>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44" name="Google Shape;944;p43"/>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44"/>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Expected output</a:t>
            </a:r>
            <a:endParaRPr b="0" i="0" sz="4400" u="none" cap="none" strike="noStrike">
              <a:solidFill>
                <a:srgbClr val="000000"/>
              </a:solidFill>
              <a:latin typeface="Arial"/>
              <a:ea typeface="Arial"/>
              <a:cs typeface="Arial"/>
              <a:sym typeface="Arial"/>
            </a:endParaRPr>
          </a:p>
        </p:txBody>
      </p:sp>
      <p:pic>
        <p:nvPicPr>
          <p:cNvPr id="950" name="Google Shape;950;p44"/>
          <p:cNvPicPr preferRelativeResize="0"/>
          <p:nvPr/>
        </p:nvPicPr>
        <p:blipFill rotWithShape="1">
          <a:blip r:embed="rId3">
            <a:alphaModFix/>
          </a:blip>
          <a:srcRect b="0" l="0" r="0" t="0"/>
          <a:stretch/>
        </p:blipFill>
        <p:spPr>
          <a:xfrm>
            <a:off x="2335680" y="1604520"/>
            <a:ext cx="7518240" cy="3975840"/>
          </a:xfrm>
          <a:prstGeom prst="rect">
            <a:avLst/>
          </a:prstGeom>
          <a:noFill/>
          <a:ln>
            <a:noFill/>
          </a:ln>
        </p:spPr>
      </p:pic>
      <p:sp>
        <p:nvSpPr>
          <p:cNvPr id="951" name="Google Shape;951;p44"/>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52" name="Google Shape;952;p44"/>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pic>
        <p:nvPicPr>
          <p:cNvPr id="957" name="Google Shape;957;p45"/>
          <p:cNvPicPr preferRelativeResize="0"/>
          <p:nvPr/>
        </p:nvPicPr>
        <p:blipFill rotWithShape="1">
          <a:blip r:embed="rId3">
            <a:alphaModFix/>
          </a:blip>
          <a:srcRect b="0" l="0" r="0" t="0"/>
          <a:stretch/>
        </p:blipFill>
        <p:spPr>
          <a:xfrm>
            <a:off x="2071440" y="1604520"/>
            <a:ext cx="8046360" cy="3975840"/>
          </a:xfrm>
          <a:prstGeom prst="rect">
            <a:avLst/>
          </a:prstGeom>
          <a:noFill/>
          <a:ln>
            <a:noFill/>
          </a:ln>
        </p:spPr>
      </p:pic>
      <p:sp>
        <p:nvSpPr>
          <p:cNvPr id="958" name="Google Shape;958;p45"/>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5"/>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60" name="Google Shape;960;p45"/>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pic>
        <p:nvPicPr>
          <p:cNvPr id="965" name="Google Shape;965;p46"/>
          <p:cNvPicPr preferRelativeResize="0"/>
          <p:nvPr/>
        </p:nvPicPr>
        <p:blipFill rotWithShape="1">
          <a:blip r:embed="rId3">
            <a:alphaModFix/>
          </a:blip>
          <a:srcRect b="0" l="0" r="0" t="0"/>
          <a:stretch/>
        </p:blipFill>
        <p:spPr>
          <a:xfrm>
            <a:off x="1192680" y="1604160"/>
            <a:ext cx="4186080" cy="1895400"/>
          </a:xfrm>
          <a:prstGeom prst="rect">
            <a:avLst/>
          </a:prstGeom>
          <a:noFill/>
          <a:ln>
            <a:noFill/>
          </a:ln>
        </p:spPr>
      </p:pic>
      <p:pic>
        <p:nvPicPr>
          <p:cNvPr id="966" name="Google Shape;966;p46"/>
          <p:cNvPicPr preferRelativeResize="0"/>
          <p:nvPr/>
        </p:nvPicPr>
        <p:blipFill rotWithShape="1">
          <a:blip r:embed="rId4">
            <a:alphaModFix/>
          </a:blip>
          <a:srcRect b="0" l="0" r="0" t="0"/>
          <a:stretch/>
        </p:blipFill>
        <p:spPr>
          <a:xfrm>
            <a:off x="7417080" y="1604160"/>
            <a:ext cx="2982240" cy="1895400"/>
          </a:xfrm>
          <a:prstGeom prst="rect">
            <a:avLst/>
          </a:prstGeom>
          <a:noFill/>
          <a:ln>
            <a:noFill/>
          </a:ln>
        </p:spPr>
      </p:pic>
      <p:pic>
        <p:nvPicPr>
          <p:cNvPr id="967" name="Google Shape;967;p46"/>
          <p:cNvPicPr preferRelativeResize="0"/>
          <p:nvPr/>
        </p:nvPicPr>
        <p:blipFill rotWithShape="1">
          <a:blip r:embed="rId5">
            <a:alphaModFix/>
          </a:blip>
          <a:srcRect b="0" l="0" r="0" t="0"/>
          <a:stretch/>
        </p:blipFill>
        <p:spPr>
          <a:xfrm>
            <a:off x="1676160" y="3681720"/>
            <a:ext cx="3219120" cy="1895400"/>
          </a:xfrm>
          <a:prstGeom prst="rect">
            <a:avLst/>
          </a:prstGeom>
          <a:noFill/>
          <a:ln>
            <a:noFill/>
          </a:ln>
        </p:spPr>
      </p:pic>
      <p:pic>
        <p:nvPicPr>
          <p:cNvPr id="968" name="Google Shape;968;p46"/>
          <p:cNvPicPr preferRelativeResize="0"/>
          <p:nvPr/>
        </p:nvPicPr>
        <p:blipFill rotWithShape="1">
          <a:blip r:embed="rId6">
            <a:alphaModFix/>
          </a:blip>
          <a:srcRect b="0" l="0" r="0" t="0"/>
          <a:stretch/>
        </p:blipFill>
        <p:spPr>
          <a:xfrm>
            <a:off x="7262280" y="3681720"/>
            <a:ext cx="3291480" cy="1895400"/>
          </a:xfrm>
          <a:prstGeom prst="rect">
            <a:avLst/>
          </a:prstGeom>
          <a:noFill/>
          <a:ln>
            <a:noFill/>
          </a:ln>
        </p:spPr>
      </p:pic>
      <p:sp>
        <p:nvSpPr>
          <p:cNvPr id="969" name="Google Shape;969;p46"/>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6"/>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71" name="Google Shape;971;p46"/>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47"/>
          <p:cNvPicPr preferRelativeResize="0"/>
          <p:nvPr/>
        </p:nvPicPr>
        <p:blipFill rotWithShape="1">
          <a:blip r:embed="rId3">
            <a:alphaModFix/>
          </a:blip>
          <a:srcRect b="0" l="0" r="0" t="0"/>
          <a:stretch/>
        </p:blipFill>
        <p:spPr>
          <a:xfrm>
            <a:off x="2826000" y="1604520"/>
            <a:ext cx="6537600" cy="3975840"/>
          </a:xfrm>
          <a:prstGeom prst="rect">
            <a:avLst/>
          </a:prstGeom>
          <a:noFill/>
          <a:ln>
            <a:noFill/>
          </a:ln>
        </p:spPr>
      </p:pic>
      <p:sp>
        <p:nvSpPr>
          <p:cNvPr id="977" name="Google Shape;977;p47"/>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7"/>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79" name="Google Shape;979;p47"/>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g1727aa10a7d_0_199"/>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86" name="Google Shape;986;g1727aa10a7d_0_199"/>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987" name="Google Shape;987;g1727aa10a7d_0_199"/>
          <p:cNvPicPr preferRelativeResize="0"/>
          <p:nvPr/>
        </p:nvPicPr>
        <p:blipFill rotWithShape="1">
          <a:blip r:embed="rId3">
            <a:alphaModFix/>
          </a:blip>
          <a:srcRect b="0" l="0" r="0" t="0"/>
          <a:stretch/>
        </p:blipFill>
        <p:spPr>
          <a:xfrm>
            <a:off x="818125" y="1525900"/>
            <a:ext cx="10553700" cy="4333875"/>
          </a:xfrm>
          <a:prstGeom prst="rect">
            <a:avLst/>
          </a:prstGeom>
          <a:noFill/>
          <a:ln>
            <a:noFill/>
          </a:ln>
        </p:spPr>
      </p:pic>
      <p:sp>
        <p:nvSpPr>
          <p:cNvPr id="988" name="Google Shape;988;g1727aa10a7d_0_199"/>
          <p:cNvSpPr txBox="1"/>
          <p:nvPr/>
        </p:nvSpPr>
        <p:spPr>
          <a:xfrm>
            <a:off x="818125" y="6189875"/>
            <a:ext cx="11703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highlight>
                  <a:srgbClr val="FFFF00"/>
                </a:highlight>
              </a:rPr>
              <a:t>what’s the last rank for each column? [Row_N, RANK_N, DENSE_RANK_N]</a:t>
            </a:r>
            <a:endParaRPr sz="2200">
              <a:highlight>
                <a:srgbClr val="FFFF00"/>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g1727aa10a7d_0_232"/>
          <p:cNvPicPr preferRelativeResize="0"/>
          <p:nvPr/>
        </p:nvPicPr>
        <p:blipFill rotWithShape="1">
          <a:blip r:embed="rId3">
            <a:alphaModFix/>
          </a:blip>
          <a:srcRect b="0" l="0" r="0" t="0"/>
          <a:stretch/>
        </p:blipFill>
        <p:spPr>
          <a:xfrm>
            <a:off x="152400" y="1115275"/>
            <a:ext cx="11887202" cy="50749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6"/>
          <p:cNvPicPr preferRelativeResize="0"/>
          <p:nvPr/>
        </p:nvPicPr>
        <p:blipFill rotWithShape="1">
          <a:blip r:embed="rId3">
            <a:alphaModFix/>
          </a:blip>
          <a:srcRect b="0" l="0" r="0" t="0"/>
          <a:stretch/>
        </p:blipFill>
        <p:spPr>
          <a:xfrm>
            <a:off x="7398720" y="2459880"/>
            <a:ext cx="3506040" cy="2611800"/>
          </a:xfrm>
          <a:prstGeom prst="rect">
            <a:avLst/>
          </a:prstGeom>
          <a:noFill/>
          <a:ln>
            <a:noFill/>
          </a:ln>
        </p:spPr>
      </p:pic>
      <p:pic>
        <p:nvPicPr>
          <p:cNvPr id="547" name="Google Shape;547;p6"/>
          <p:cNvPicPr preferRelativeResize="0"/>
          <p:nvPr/>
        </p:nvPicPr>
        <p:blipFill rotWithShape="1">
          <a:blip r:embed="rId4">
            <a:alphaModFix/>
          </a:blip>
          <a:srcRect b="0" l="0" r="0" t="0"/>
          <a:stretch/>
        </p:blipFill>
        <p:spPr>
          <a:xfrm>
            <a:off x="1762560" y="2467080"/>
            <a:ext cx="4587840" cy="2389320"/>
          </a:xfrm>
          <a:prstGeom prst="rect">
            <a:avLst/>
          </a:prstGeom>
          <a:noFill/>
          <a:ln>
            <a:noFill/>
          </a:ln>
        </p:spPr>
      </p:pic>
      <p:sp>
        <p:nvSpPr>
          <p:cNvPr id="548" name="Google Shape;548;p6"/>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Simple vs correlated</a:t>
            </a:r>
            <a:endParaRPr b="0" i="0" sz="4400" u="none" cap="none" strike="noStrike">
              <a:solidFill>
                <a:srgbClr val="000000"/>
              </a:solidFill>
              <a:latin typeface="Arial"/>
              <a:ea typeface="Arial"/>
              <a:cs typeface="Arial"/>
              <a:sym typeface="Arial"/>
            </a:endParaRPr>
          </a:p>
        </p:txBody>
      </p:sp>
      <p:sp>
        <p:nvSpPr>
          <p:cNvPr id="549" name="Google Shape;549;p6"/>
          <p:cNvSpPr/>
          <p:nvPr/>
        </p:nvSpPr>
        <p:spPr>
          <a:xfrm>
            <a:off x="609480" y="1604520"/>
            <a:ext cx="5352840" cy="397584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51" name="Google Shape;551;p6"/>
          <p:cNvSpPr txBox="1"/>
          <p:nvPr>
            <p:ph idx="1" type="body"/>
          </p:nvPr>
        </p:nvSpPr>
        <p:spPr>
          <a:xfrm>
            <a:off x="609480" y="1604520"/>
            <a:ext cx="621300" cy="39759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9" name="Shape 999"/>
        <p:cNvGrpSpPr/>
        <p:nvPr/>
      </p:nvGrpSpPr>
      <p:grpSpPr>
        <a:xfrm>
          <a:off x="0" y="0"/>
          <a:ext cx="0" cy="0"/>
          <a:chOff x="0" y="0"/>
          <a:chExt cx="0" cy="0"/>
        </a:xfrm>
      </p:grpSpPr>
      <p:pic>
        <p:nvPicPr>
          <p:cNvPr id="1000" name="Google Shape;1000;g1727aa10a7d_0_212"/>
          <p:cNvPicPr preferRelativeResize="0"/>
          <p:nvPr/>
        </p:nvPicPr>
        <p:blipFill rotWithShape="1">
          <a:blip r:embed="rId3">
            <a:alphaModFix/>
          </a:blip>
          <a:srcRect b="0" l="0" r="0" t="0"/>
          <a:stretch/>
        </p:blipFill>
        <p:spPr>
          <a:xfrm>
            <a:off x="257900" y="1838325"/>
            <a:ext cx="10620375" cy="3181350"/>
          </a:xfrm>
          <a:prstGeom prst="rect">
            <a:avLst/>
          </a:prstGeom>
          <a:noFill/>
          <a:ln>
            <a:noFill/>
          </a:ln>
        </p:spPr>
      </p:pic>
      <p:sp>
        <p:nvSpPr>
          <p:cNvPr id="1001" name="Google Shape;1001;g1727aa10a7d_0_212"/>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02" name="Google Shape;1002;g1727aa10a7d_0_212"/>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7" name="Shape 1007"/>
        <p:cNvGrpSpPr/>
        <p:nvPr/>
      </p:nvGrpSpPr>
      <p:grpSpPr>
        <a:xfrm>
          <a:off x="0" y="0"/>
          <a:ext cx="0" cy="0"/>
          <a:chOff x="0" y="0"/>
          <a:chExt cx="0" cy="0"/>
        </a:xfrm>
      </p:grpSpPr>
      <p:pic>
        <p:nvPicPr>
          <p:cNvPr id="1008" name="Google Shape;1008;g1727aa10a7d_0_219"/>
          <p:cNvPicPr preferRelativeResize="0"/>
          <p:nvPr/>
        </p:nvPicPr>
        <p:blipFill rotWithShape="1">
          <a:blip r:embed="rId3">
            <a:alphaModFix/>
          </a:blip>
          <a:srcRect b="0" l="0" r="0" t="0"/>
          <a:stretch/>
        </p:blipFill>
        <p:spPr>
          <a:xfrm>
            <a:off x="407850" y="1940600"/>
            <a:ext cx="10487025" cy="3819525"/>
          </a:xfrm>
          <a:prstGeom prst="rect">
            <a:avLst/>
          </a:prstGeom>
          <a:noFill/>
          <a:ln>
            <a:noFill/>
          </a:ln>
        </p:spPr>
      </p:pic>
      <p:sp>
        <p:nvSpPr>
          <p:cNvPr id="1009" name="Google Shape;1009;g1727aa10a7d_0_219"/>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10" name="Google Shape;1010;g1727aa10a7d_0_219"/>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5" name="Shape 1015"/>
        <p:cNvGrpSpPr/>
        <p:nvPr/>
      </p:nvGrpSpPr>
      <p:grpSpPr>
        <a:xfrm>
          <a:off x="0" y="0"/>
          <a:ext cx="0" cy="0"/>
          <a:chOff x="0" y="0"/>
          <a:chExt cx="0" cy="0"/>
        </a:xfrm>
      </p:grpSpPr>
      <p:pic>
        <p:nvPicPr>
          <p:cNvPr id="1016" name="Google Shape;1016;g1727aa10a7d_0_238"/>
          <p:cNvPicPr preferRelativeResize="0"/>
          <p:nvPr/>
        </p:nvPicPr>
        <p:blipFill rotWithShape="1">
          <a:blip r:embed="rId3">
            <a:alphaModFix/>
          </a:blip>
          <a:srcRect b="0" l="0" r="0" t="0"/>
          <a:stretch/>
        </p:blipFill>
        <p:spPr>
          <a:xfrm>
            <a:off x="152400" y="152400"/>
            <a:ext cx="10542802" cy="655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1" name="Shape 1021"/>
        <p:cNvGrpSpPr/>
        <p:nvPr/>
      </p:nvGrpSpPr>
      <p:grpSpPr>
        <a:xfrm>
          <a:off x="0" y="0"/>
          <a:ext cx="0" cy="0"/>
          <a:chOff x="0" y="0"/>
          <a:chExt cx="0" cy="0"/>
        </a:xfrm>
      </p:grpSpPr>
      <p:pic>
        <p:nvPicPr>
          <p:cNvPr id="1022" name="Google Shape;1022;g1727aa10a7d_0_243"/>
          <p:cNvPicPr preferRelativeResize="0"/>
          <p:nvPr/>
        </p:nvPicPr>
        <p:blipFill rotWithShape="1">
          <a:blip r:embed="rId3">
            <a:alphaModFix/>
          </a:blip>
          <a:srcRect b="0" l="0" r="0" t="0"/>
          <a:stretch/>
        </p:blipFill>
        <p:spPr>
          <a:xfrm>
            <a:off x="152400" y="228600"/>
            <a:ext cx="10657062" cy="65532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7" name="Shape 1027"/>
        <p:cNvGrpSpPr/>
        <p:nvPr/>
      </p:nvGrpSpPr>
      <p:grpSpPr>
        <a:xfrm>
          <a:off x="0" y="0"/>
          <a:ext cx="0" cy="0"/>
          <a:chOff x="0" y="0"/>
          <a:chExt cx="0" cy="0"/>
        </a:xfrm>
      </p:grpSpPr>
      <p:pic>
        <p:nvPicPr>
          <p:cNvPr id="1028" name="Google Shape;1028;g1727aa10a7d_0_248"/>
          <p:cNvPicPr preferRelativeResize="0"/>
          <p:nvPr/>
        </p:nvPicPr>
        <p:blipFill rotWithShape="1">
          <a:blip r:embed="rId3">
            <a:alphaModFix/>
          </a:blip>
          <a:srcRect b="0" l="0" r="0" t="0"/>
          <a:stretch/>
        </p:blipFill>
        <p:spPr>
          <a:xfrm>
            <a:off x="152400" y="152400"/>
            <a:ext cx="5257800" cy="3619500"/>
          </a:xfrm>
          <a:prstGeom prst="rect">
            <a:avLst/>
          </a:prstGeom>
          <a:noFill/>
          <a:ln>
            <a:noFill/>
          </a:ln>
        </p:spPr>
      </p:pic>
      <p:pic>
        <p:nvPicPr>
          <p:cNvPr id="1029" name="Google Shape;1029;g1727aa10a7d_0_248"/>
          <p:cNvPicPr preferRelativeResize="0"/>
          <p:nvPr/>
        </p:nvPicPr>
        <p:blipFill rotWithShape="1">
          <a:blip r:embed="rId4">
            <a:alphaModFix/>
          </a:blip>
          <a:srcRect b="0" l="0" r="0" t="0"/>
          <a:stretch/>
        </p:blipFill>
        <p:spPr>
          <a:xfrm>
            <a:off x="152400" y="4000500"/>
            <a:ext cx="7697248" cy="2781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pic>
        <p:nvPicPr>
          <p:cNvPr id="1034" name="Google Shape;1034;p48"/>
          <p:cNvPicPr preferRelativeResize="0"/>
          <p:nvPr/>
        </p:nvPicPr>
        <p:blipFill rotWithShape="1">
          <a:blip r:embed="rId3">
            <a:alphaModFix/>
          </a:blip>
          <a:srcRect b="0" l="0" r="0" t="0"/>
          <a:stretch/>
        </p:blipFill>
        <p:spPr>
          <a:xfrm>
            <a:off x="609120" y="2253240"/>
            <a:ext cx="5352840" cy="2678040"/>
          </a:xfrm>
          <a:prstGeom prst="rect">
            <a:avLst/>
          </a:prstGeom>
          <a:noFill/>
          <a:ln>
            <a:noFill/>
          </a:ln>
        </p:spPr>
      </p:pic>
      <p:pic>
        <p:nvPicPr>
          <p:cNvPr id="1035" name="Google Shape;1035;p48"/>
          <p:cNvPicPr preferRelativeResize="0"/>
          <p:nvPr/>
        </p:nvPicPr>
        <p:blipFill rotWithShape="1">
          <a:blip r:embed="rId4">
            <a:alphaModFix/>
          </a:blip>
          <a:srcRect b="0" l="0" r="0" t="0"/>
          <a:stretch/>
        </p:blipFill>
        <p:spPr>
          <a:xfrm>
            <a:off x="6231600" y="2081520"/>
            <a:ext cx="5352840" cy="3021840"/>
          </a:xfrm>
          <a:prstGeom prst="rect">
            <a:avLst/>
          </a:prstGeom>
          <a:noFill/>
          <a:ln>
            <a:noFill/>
          </a:ln>
        </p:spPr>
      </p:pic>
      <p:sp>
        <p:nvSpPr>
          <p:cNvPr id="1036" name="Google Shape;1036;p48"/>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Macdonald’s</a:t>
            </a:r>
            <a:endParaRPr b="0" i="0" sz="4400" u="none" cap="none" strike="noStrike">
              <a:solidFill>
                <a:srgbClr val="000000"/>
              </a:solidFill>
              <a:latin typeface="Arial"/>
              <a:ea typeface="Arial"/>
              <a:cs typeface="Arial"/>
              <a:sym typeface="Arial"/>
            </a:endParaRPr>
          </a:p>
        </p:txBody>
      </p:sp>
      <p:sp>
        <p:nvSpPr>
          <p:cNvPr id="1037" name="Google Shape;1037;p48"/>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38" name="Google Shape;1038;p48"/>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p49"/>
          <p:cNvPicPr preferRelativeResize="0"/>
          <p:nvPr/>
        </p:nvPicPr>
        <p:blipFill rotWithShape="1">
          <a:blip r:embed="rId3">
            <a:alphaModFix/>
          </a:blip>
          <a:srcRect b="0" l="0" r="0" t="0"/>
          <a:stretch/>
        </p:blipFill>
        <p:spPr>
          <a:xfrm>
            <a:off x="1687320" y="1604520"/>
            <a:ext cx="8814960" cy="3975840"/>
          </a:xfrm>
          <a:prstGeom prst="rect">
            <a:avLst/>
          </a:prstGeom>
          <a:noFill/>
          <a:ln>
            <a:noFill/>
          </a:ln>
        </p:spPr>
      </p:pic>
      <p:sp>
        <p:nvSpPr>
          <p:cNvPr id="1044" name="Google Shape;1044;p49"/>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9"/>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46" name="Google Shape;1046;p49"/>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50"/>
          <p:cNvPicPr preferRelativeResize="0"/>
          <p:nvPr/>
        </p:nvPicPr>
        <p:blipFill rotWithShape="1">
          <a:blip r:embed="rId3">
            <a:alphaModFix/>
          </a:blip>
          <a:srcRect b="0" l="0" r="0" t="0"/>
          <a:stretch/>
        </p:blipFill>
        <p:spPr>
          <a:xfrm>
            <a:off x="255775" y="2284538"/>
            <a:ext cx="5698299" cy="2820474"/>
          </a:xfrm>
          <a:prstGeom prst="rect">
            <a:avLst/>
          </a:prstGeom>
          <a:noFill/>
          <a:ln>
            <a:noFill/>
          </a:ln>
        </p:spPr>
      </p:pic>
      <p:sp>
        <p:nvSpPr>
          <p:cNvPr id="1052" name="Google Shape;1052;p50"/>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50"/>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54" name="Google Shape;1054;p50"/>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1055" name="Google Shape;1055;p50"/>
          <p:cNvPicPr preferRelativeResize="0"/>
          <p:nvPr/>
        </p:nvPicPr>
        <p:blipFill rotWithShape="1">
          <a:blip r:embed="rId4">
            <a:alphaModFix/>
          </a:blip>
          <a:srcRect b="0" l="0" r="0" t="0"/>
          <a:stretch/>
        </p:blipFill>
        <p:spPr>
          <a:xfrm>
            <a:off x="6366750" y="2182575"/>
            <a:ext cx="5423501" cy="30244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pic>
        <p:nvPicPr>
          <p:cNvPr id="1060" name="Google Shape;1060;p52"/>
          <p:cNvPicPr preferRelativeResize="0"/>
          <p:nvPr/>
        </p:nvPicPr>
        <p:blipFill rotWithShape="1">
          <a:blip r:embed="rId3">
            <a:alphaModFix/>
          </a:blip>
          <a:srcRect b="0" l="0" r="0" t="0"/>
          <a:stretch/>
        </p:blipFill>
        <p:spPr>
          <a:xfrm>
            <a:off x="4242960" y="1604520"/>
            <a:ext cx="3703680" cy="3975840"/>
          </a:xfrm>
          <a:prstGeom prst="rect">
            <a:avLst/>
          </a:prstGeom>
          <a:noFill/>
          <a:ln>
            <a:noFill/>
          </a:ln>
        </p:spPr>
      </p:pic>
      <p:sp>
        <p:nvSpPr>
          <p:cNvPr id="1061" name="Google Shape;1061;p52"/>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52"/>
          <p:cNvSpPr/>
          <p:nvPr/>
        </p:nvSpPr>
        <p:spPr>
          <a:xfrm>
            <a:off x="392400" y="6217920"/>
            <a:ext cx="11557440" cy="344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https://www.youtube.com/watch?v=G2T2z0FVVgk&amp;list=PLJMaoEWvHwFIUwMrF4HLnRksF0H8DHGtt&amp;index=7</a:t>
            </a:r>
            <a:r>
              <a:rPr b="0" i="0" lang="en-US" sz="1800" u="none" cap="none" strike="noStrike">
                <a:solidFill>
                  <a:srgbClr val="0000FF"/>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
        <p:nvSpPr>
          <p:cNvPr id="1063" name="Google Shape;1063;p52"/>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64" name="Google Shape;1064;p52"/>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9" name="Shape 1069"/>
        <p:cNvGrpSpPr/>
        <p:nvPr/>
      </p:nvGrpSpPr>
      <p:grpSpPr>
        <a:xfrm>
          <a:off x="0" y="0"/>
          <a:ext cx="0" cy="0"/>
          <a:chOff x="0" y="0"/>
          <a:chExt cx="0" cy="0"/>
        </a:xfrm>
      </p:grpSpPr>
      <p:pic>
        <p:nvPicPr>
          <p:cNvPr id="1070" name="Google Shape;1070;g14b7afeaaaa_0_0"/>
          <p:cNvPicPr preferRelativeResize="0"/>
          <p:nvPr/>
        </p:nvPicPr>
        <p:blipFill rotWithShape="1">
          <a:blip r:embed="rId3">
            <a:alphaModFix/>
          </a:blip>
          <a:srcRect b="0" l="0" r="0" t="0"/>
          <a:stretch/>
        </p:blipFill>
        <p:spPr>
          <a:xfrm>
            <a:off x="1951899" y="1621025"/>
            <a:ext cx="8469125" cy="4855975"/>
          </a:xfrm>
          <a:prstGeom prst="rect">
            <a:avLst/>
          </a:prstGeom>
          <a:noFill/>
          <a:ln>
            <a:noFill/>
          </a:ln>
        </p:spPr>
      </p:pic>
      <p:sp>
        <p:nvSpPr>
          <p:cNvPr id="1071" name="Google Shape;1071;g14b7afeaaaa_0_0"/>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72" name="Google Shape;1072;g14b7afeaaaa_0_0"/>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
          <p:cNvSpPr/>
          <p:nvPr/>
        </p:nvSpPr>
        <p:spPr>
          <a:xfrm>
            <a:off x="609480" y="273600"/>
            <a:ext cx="10971000" cy="11433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FFFFFF"/>
                </a:solidFill>
                <a:latin typeface="Arial"/>
                <a:ea typeface="Arial"/>
                <a:cs typeface="Arial"/>
                <a:sym typeface="Arial"/>
              </a:rPr>
              <a:t>Correlated subqueries</a:t>
            </a:r>
            <a:endParaRPr b="0" i="0" sz="4400" u="none" cap="none" strike="noStrike">
              <a:solidFill>
                <a:srgbClr val="000000"/>
              </a:solidFill>
              <a:latin typeface="Arial"/>
              <a:ea typeface="Arial"/>
              <a:cs typeface="Arial"/>
              <a:sym typeface="Arial"/>
            </a:endParaRPr>
          </a:p>
        </p:txBody>
      </p:sp>
      <p:pic>
        <p:nvPicPr>
          <p:cNvPr id="557" name="Google Shape;557;p7"/>
          <p:cNvPicPr preferRelativeResize="0"/>
          <p:nvPr/>
        </p:nvPicPr>
        <p:blipFill rotWithShape="1">
          <a:blip r:embed="rId3">
            <a:alphaModFix/>
          </a:blip>
          <a:srcRect b="0" l="0" r="0" t="0"/>
          <a:stretch/>
        </p:blipFill>
        <p:spPr>
          <a:xfrm>
            <a:off x="3931920" y="2490480"/>
            <a:ext cx="5352840" cy="2354760"/>
          </a:xfrm>
          <a:prstGeom prst="rect">
            <a:avLst/>
          </a:prstGeom>
          <a:noFill/>
          <a:ln>
            <a:noFill/>
          </a:ln>
        </p:spPr>
      </p:pic>
      <p:sp>
        <p:nvSpPr>
          <p:cNvPr id="558" name="Google Shape;558;p7"/>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559" name="Google Shape;559;p7"/>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pic>
        <p:nvPicPr>
          <p:cNvPr id="1078" name="Google Shape;1078;g14b7afeaaaa_0_46"/>
          <p:cNvPicPr preferRelativeResize="0"/>
          <p:nvPr/>
        </p:nvPicPr>
        <p:blipFill rotWithShape="1">
          <a:blip r:embed="rId3">
            <a:alphaModFix/>
          </a:blip>
          <a:srcRect b="0" l="0" r="0" t="0"/>
          <a:stretch/>
        </p:blipFill>
        <p:spPr>
          <a:xfrm>
            <a:off x="187935" y="3881575"/>
            <a:ext cx="7078740" cy="2619375"/>
          </a:xfrm>
          <a:prstGeom prst="rect">
            <a:avLst/>
          </a:prstGeom>
          <a:noFill/>
          <a:ln>
            <a:noFill/>
          </a:ln>
        </p:spPr>
      </p:pic>
      <p:pic>
        <p:nvPicPr>
          <p:cNvPr id="1079" name="Google Shape;1079;g14b7afeaaaa_0_46"/>
          <p:cNvPicPr preferRelativeResize="0"/>
          <p:nvPr/>
        </p:nvPicPr>
        <p:blipFill rotWithShape="1">
          <a:blip r:embed="rId4">
            <a:alphaModFix/>
          </a:blip>
          <a:srcRect b="0" l="0" r="0" t="0"/>
          <a:stretch/>
        </p:blipFill>
        <p:spPr>
          <a:xfrm>
            <a:off x="5816550" y="1496550"/>
            <a:ext cx="5815449" cy="2257775"/>
          </a:xfrm>
          <a:prstGeom prst="rect">
            <a:avLst/>
          </a:prstGeom>
          <a:noFill/>
          <a:ln>
            <a:noFill/>
          </a:ln>
        </p:spPr>
      </p:pic>
      <p:sp>
        <p:nvSpPr>
          <p:cNvPr id="1080" name="Google Shape;1080;g14b7afeaaaa_0_46"/>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800">
                <a:solidFill>
                  <a:schemeClr val="lt1"/>
                </a:solidFill>
              </a:rPr>
              <a:t>Running total </a:t>
            </a:r>
            <a:endParaRPr sz="2800">
              <a:solidFill>
                <a:schemeClr val="lt1"/>
              </a:solidFill>
            </a:endParaRPr>
          </a:p>
        </p:txBody>
      </p:sp>
      <p:sp>
        <p:nvSpPr>
          <p:cNvPr id="1081" name="Google Shape;1081;g14b7afeaaaa_0_46"/>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pic>
        <p:nvPicPr>
          <p:cNvPr id="1087" name="Google Shape;1087;g14b7afeaaaa_0_53"/>
          <p:cNvPicPr preferRelativeResize="0"/>
          <p:nvPr/>
        </p:nvPicPr>
        <p:blipFill rotWithShape="1">
          <a:blip r:embed="rId3">
            <a:alphaModFix/>
          </a:blip>
          <a:srcRect b="0" l="0" r="0" t="0"/>
          <a:stretch/>
        </p:blipFill>
        <p:spPr>
          <a:xfrm>
            <a:off x="589525" y="2223950"/>
            <a:ext cx="10128700" cy="4348425"/>
          </a:xfrm>
          <a:prstGeom prst="rect">
            <a:avLst/>
          </a:prstGeom>
          <a:noFill/>
          <a:ln>
            <a:noFill/>
          </a:ln>
        </p:spPr>
      </p:pic>
      <p:sp>
        <p:nvSpPr>
          <p:cNvPr id="1088" name="Google Shape;1088;g14b7afeaaaa_0_53"/>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US" sz="2800">
                <a:solidFill>
                  <a:schemeClr val="lt1"/>
                </a:solidFill>
              </a:rPr>
              <a:t>Partitioning effect</a:t>
            </a:r>
            <a:endParaRPr b="1" sz="2800">
              <a:solidFill>
                <a:schemeClr val="lt1"/>
              </a:solidFill>
            </a:endParaRPr>
          </a:p>
        </p:txBody>
      </p:sp>
      <p:sp>
        <p:nvSpPr>
          <p:cNvPr id="1089" name="Google Shape;1089;g14b7afeaaaa_0_53"/>
          <p:cNvSpPr txBox="1"/>
          <p:nvPr>
            <p:ph idx="1" type="body"/>
          </p:nvPr>
        </p:nvSpPr>
        <p:spPr>
          <a:xfrm>
            <a:off x="609480" y="1604520"/>
            <a:ext cx="621300" cy="39759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1727aa10a7d_0_335"/>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96" name="Google Shape;1096;g1727aa10a7d_0_335"/>
          <p:cNvSpPr txBox="1"/>
          <p:nvPr>
            <p:ph idx="1" type="body"/>
          </p:nvPr>
        </p:nvSpPr>
        <p:spPr>
          <a:xfrm>
            <a:off x="609480" y="1604520"/>
            <a:ext cx="621300" cy="39759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1097" name="Google Shape;1097;g1727aa10a7d_0_335"/>
          <p:cNvPicPr preferRelativeResize="0"/>
          <p:nvPr/>
        </p:nvPicPr>
        <p:blipFill>
          <a:blip r:embed="rId3">
            <a:alphaModFix/>
          </a:blip>
          <a:stretch>
            <a:fillRect/>
          </a:stretch>
        </p:blipFill>
        <p:spPr>
          <a:xfrm>
            <a:off x="2974850" y="1604525"/>
            <a:ext cx="6870026" cy="51362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1727aa10a7d_0_327"/>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US" sz="2800">
                <a:solidFill>
                  <a:schemeClr val="lt1"/>
                </a:solidFill>
              </a:rPr>
              <a:t>Revisiting previous concepts </a:t>
            </a:r>
            <a:endParaRPr b="1" sz="2800">
              <a:solidFill>
                <a:schemeClr val="lt1"/>
              </a:solidFill>
            </a:endParaRPr>
          </a:p>
        </p:txBody>
      </p:sp>
      <p:sp>
        <p:nvSpPr>
          <p:cNvPr id="1104" name="Google Shape;1104;g1727aa10a7d_0_327"/>
          <p:cNvSpPr txBox="1"/>
          <p:nvPr>
            <p:ph idx="1" type="body"/>
          </p:nvPr>
        </p:nvSpPr>
        <p:spPr>
          <a:xfrm>
            <a:off x="609480" y="1604520"/>
            <a:ext cx="621300" cy="39759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1105" name="Google Shape;1105;g1727aa10a7d_0_327"/>
          <p:cNvPicPr preferRelativeResize="0"/>
          <p:nvPr/>
        </p:nvPicPr>
        <p:blipFill>
          <a:blip r:embed="rId3">
            <a:alphaModFix/>
          </a:blip>
          <a:stretch>
            <a:fillRect/>
          </a:stretch>
        </p:blipFill>
        <p:spPr>
          <a:xfrm>
            <a:off x="3397594" y="2593875"/>
            <a:ext cx="6070050" cy="33992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g1727aa10a7d_0_258"/>
          <p:cNvPicPr preferRelativeResize="0"/>
          <p:nvPr/>
        </p:nvPicPr>
        <p:blipFill rotWithShape="1">
          <a:blip r:embed="rId3">
            <a:alphaModFix/>
          </a:blip>
          <a:srcRect b="0" l="0" r="0" t="0"/>
          <a:stretch/>
        </p:blipFill>
        <p:spPr>
          <a:xfrm>
            <a:off x="1587960" y="2044440"/>
            <a:ext cx="3257280" cy="3440879"/>
          </a:xfrm>
          <a:prstGeom prst="rect">
            <a:avLst/>
          </a:prstGeom>
          <a:noFill/>
          <a:ln>
            <a:noFill/>
          </a:ln>
        </p:spPr>
      </p:pic>
      <p:sp>
        <p:nvSpPr>
          <p:cNvPr id="1111" name="Google Shape;1111;g1727aa10a7d_0_258"/>
          <p:cNvSpPr/>
          <p:nvPr/>
        </p:nvSpPr>
        <p:spPr>
          <a:xfrm>
            <a:off x="609480" y="273600"/>
            <a:ext cx="10971000" cy="1143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Automatic solution?</a:t>
            </a:r>
            <a:endParaRPr b="0" i="0" sz="4400" u="none" cap="none" strike="noStrike">
              <a:latin typeface="Arial"/>
              <a:ea typeface="Arial"/>
              <a:cs typeface="Arial"/>
              <a:sym typeface="Arial"/>
            </a:endParaRPr>
          </a:p>
        </p:txBody>
      </p:sp>
      <p:pic>
        <p:nvPicPr>
          <p:cNvPr id="1112" name="Google Shape;1112;g1727aa10a7d_0_258"/>
          <p:cNvPicPr preferRelativeResize="0"/>
          <p:nvPr/>
        </p:nvPicPr>
        <p:blipFill rotWithShape="1">
          <a:blip r:embed="rId4">
            <a:alphaModFix/>
          </a:blip>
          <a:srcRect b="0" l="0" r="0" t="0"/>
          <a:stretch/>
        </p:blipFill>
        <p:spPr>
          <a:xfrm>
            <a:off x="5577840" y="2011680"/>
            <a:ext cx="2935440" cy="3473640"/>
          </a:xfrm>
          <a:prstGeom prst="rect">
            <a:avLst/>
          </a:prstGeom>
          <a:noFill/>
          <a:ln>
            <a:noFill/>
          </a:ln>
        </p:spPr>
      </p:pic>
      <p:sp>
        <p:nvSpPr>
          <p:cNvPr id="1113" name="Google Shape;1113;g1727aa10a7d_0_258"/>
          <p:cNvSpPr/>
          <p:nvPr/>
        </p:nvSpPr>
        <p:spPr>
          <a:xfrm>
            <a:off x="7132326" y="5760725"/>
            <a:ext cx="3066900" cy="34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Can we do even better?</a:t>
            </a:r>
            <a:endParaRPr b="0" i="0" sz="1800" u="none" cap="none" strike="noStrike">
              <a:latin typeface="Arial"/>
              <a:ea typeface="Arial"/>
              <a:cs typeface="Arial"/>
              <a:sym typeface="Arial"/>
            </a:endParaRPr>
          </a:p>
        </p:txBody>
      </p:sp>
      <p:sp>
        <p:nvSpPr>
          <p:cNvPr id="1114" name="Google Shape;1114;g1727aa10a7d_0_258"/>
          <p:cNvSpPr/>
          <p:nvPr/>
        </p:nvSpPr>
        <p:spPr>
          <a:xfrm>
            <a:off x="609480" y="273600"/>
            <a:ext cx="10971000" cy="11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g1727aa10a7d_0_409"/>
          <p:cNvSpPr/>
          <p:nvPr/>
        </p:nvSpPr>
        <p:spPr>
          <a:xfrm>
            <a:off x="1202760" y="284040"/>
            <a:ext cx="9780900" cy="15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1" name="Google Shape;1121;g1727aa10a7d_0_409"/>
          <p:cNvPicPr preferRelativeResize="0"/>
          <p:nvPr/>
        </p:nvPicPr>
        <p:blipFill rotWithShape="1">
          <a:blip r:embed="rId3">
            <a:alphaModFix/>
          </a:blip>
          <a:srcRect b="0" l="0" r="0" t="0"/>
          <a:stretch/>
        </p:blipFill>
        <p:spPr>
          <a:xfrm>
            <a:off x="822960" y="640080"/>
            <a:ext cx="4931641" cy="3032640"/>
          </a:xfrm>
          <a:prstGeom prst="rect">
            <a:avLst/>
          </a:prstGeom>
          <a:noFill/>
          <a:ln>
            <a:noFill/>
          </a:ln>
        </p:spPr>
      </p:pic>
      <p:pic>
        <p:nvPicPr>
          <p:cNvPr id="1122" name="Google Shape;1122;g1727aa10a7d_0_409"/>
          <p:cNvPicPr preferRelativeResize="0"/>
          <p:nvPr/>
        </p:nvPicPr>
        <p:blipFill rotWithShape="1">
          <a:blip r:embed="rId4">
            <a:alphaModFix/>
          </a:blip>
          <a:srcRect b="0" l="0" r="0" t="0"/>
          <a:stretch/>
        </p:blipFill>
        <p:spPr>
          <a:xfrm>
            <a:off x="6217920" y="640080"/>
            <a:ext cx="4578480" cy="3016440"/>
          </a:xfrm>
          <a:prstGeom prst="rect">
            <a:avLst/>
          </a:prstGeom>
          <a:noFill/>
          <a:ln>
            <a:noFill/>
          </a:ln>
        </p:spPr>
      </p:pic>
      <p:pic>
        <p:nvPicPr>
          <p:cNvPr id="1123" name="Google Shape;1123;g1727aa10a7d_0_409"/>
          <p:cNvPicPr preferRelativeResize="0"/>
          <p:nvPr/>
        </p:nvPicPr>
        <p:blipFill rotWithShape="1">
          <a:blip r:embed="rId5">
            <a:alphaModFix/>
          </a:blip>
          <a:srcRect b="0" l="0" r="0" t="0"/>
          <a:stretch/>
        </p:blipFill>
        <p:spPr>
          <a:xfrm>
            <a:off x="3210840" y="4114800"/>
            <a:ext cx="5932079" cy="262656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g1727aa10a7d_0_343"/>
          <p:cNvSpPr/>
          <p:nvPr/>
        </p:nvSpPr>
        <p:spPr>
          <a:xfrm>
            <a:off x="1202760" y="284040"/>
            <a:ext cx="9780900" cy="15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g1727aa10a7d_0_343"/>
          <p:cNvSpPr/>
          <p:nvPr/>
        </p:nvSpPr>
        <p:spPr>
          <a:xfrm>
            <a:off x="1202760" y="2011680"/>
            <a:ext cx="978090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0" name="Google Shape;1130;g1727aa10a7d_0_343"/>
          <p:cNvPicPr preferRelativeResize="0"/>
          <p:nvPr/>
        </p:nvPicPr>
        <p:blipFill rotWithShape="1">
          <a:blip r:embed="rId3">
            <a:alphaModFix/>
          </a:blip>
          <a:srcRect b="0" l="0" r="0" t="0"/>
          <a:stretch/>
        </p:blipFill>
        <p:spPr>
          <a:xfrm>
            <a:off x="1240920" y="2286000"/>
            <a:ext cx="3147121" cy="500760"/>
          </a:xfrm>
          <a:prstGeom prst="rect">
            <a:avLst/>
          </a:prstGeom>
          <a:noFill/>
          <a:ln>
            <a:noFill/>
          </a:ln>
        </p:spPr>
      </p:pic>
      <p:pic>
        <p:nvPicPr>
          <p:cNvPr id="1131" name="Google Shape;1131;g1727aa10a7d_0_343"/>
          <p:cNvPicPr preferRelativeResize="0"/>
          <p:nvPr/>
        </p:nvPicPr>
        <p:blipFill rotWithShape="1">
          <a:blip r:embed="rId4">
            <a:alphaModFix/>
          </a:blip>
          <a:srcRect b="0" l="0" r="0" t="0"/>
          <a:stretch/>
        </p:blipFill>
        <p:spPr>
          <a:xfrm>
            <a:off x="7733160" y="2194560"/>
            <a:ext cx="3147119" cy="583920"/>
          </a:xfrm>
          <a:prstGeom prst="rect">
            <a:avLst/>
          </a:prstGeom>
          <a:noFill/>
          <a:ln>
            <a:noFill/>
          </a:ln>
        </p:spPr>
      </p:pic>
      <p:pic>
        <p:nvPicPr>
          <p:cNvPr id="1132" name="Google Shape;1132;g1727aa10a7d_0_343"/>
          <p:cNvPicPr preferRelativeResize="0"/>
          <p:nvPr/>
        </p:nvPicPr>
        <p:blipFill rotWithShape="1">
          <a:blip r:embed="rId5">
            <a:alphaModFix/>
          </a:blip>
          <a:srcRect b="0" l="0" r="0" t="0"/>
          <a:stretch/>
        </p:blipFill>
        <p:spPr>
          <a:xfrm>
            <a:off x="914400" y="2977560"/>
            <a:ext cx="3747959" cy="3330720"/>
          </a:xfrm>
          <a:prstGeom prst="rect">
            <a:avLst/>
          </a:prstGeom>
          <a:noFill/>
          <a:ln>
            <a:noFill/>
          </a:ln>
        </p:spPr>
      </p:pic>
      <p:pic>
        <p:nvPicPr>
          <p:cNvPr id="1133" name="Google Shape;1133;g1727aa10a7d_0_343"/>
          <p:cNvPicPr preferRelativeResize="0"/>
          <p:nvPr/>
        </p:nvPicPr>
        <p:blipFill rotWithShape="1">
          <a:blip r:embed="rId6">
            <a:alphaModFix/>
          </a:blip>
          <a:srcRect b="0" l="0" r="0" t="0"/>
          <a:stretch/>
        </p:blipFill>
        <p:spPr>
          <a:xfrm>
            <a:off x="6532920" y="2974680"/>
            <a:ext cx="5353200" cy="3333600"/>
          </a:xfrm>
          <a:prstGeom prst="rect">
            <a:avLst/>
          </a:prstGeom>
          <a:noFill/>
          <a:ln>
            <a:noFill/>
          </a:ln>
        </p:spPr>
      </p:pic>
      <p:pic>
        <p:nvPicPr>
          <p:cNvPr id="1134" name="Google Shape;1134;g1727aa10a7d_0_343"/>
          <p:cNvPicPr preferRelativeResize="0"/>
          <p:nvPr/>
        </p:nvPicPr>
        <p:blipFill rotWithShape="1">
          <a:blip r:embed="rId7">
            <a:alphaModFix/>
          </a:blip>
          <a:srcRect b="0" l="0" r="0" t="0"/>
          <a:stretch/>
        </p:blipFill>
        <p:spPr>
          <a:xfrm>
            <a:off x="4023360" y="328320"/>
            <a:ext cx="3565080" cy="1773720"/>
          </a:xfrm>
          <a:prstGeom prst="rect">
            <a:avLst/>
          </a:prstGeom>
          <a:noFill/>
          <a:ln>
            <a:noFill/>
          </a:ln>
        </p:spPr>
      </p:pic>
      <p:sp>
        <p:nvSpPr>
          <p:cNvPr id="1135" name="Google Shape;1135;g1727aa10a7d_0_343"/>
          <p:cNvSpPr/>
          <p:nvPr/>
        </p:nvSpPr>
        <p:spPr>
          <a:xfrm>
            <a:off x="2926080" y="6492240"/>
            <a:ext cx="5288100" cy="345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8">
                  <a:extLst>
                    <a:ext uri="{A12FA001-AC4F-418D-AE19-62706E023703}">
                      <ahyp:hlinkClr val="tx"/>
                    </a:ext>
                  </a:extLst>
                </a:hlinkClick>
              </a:rPr>
              <a:t>https://www.youtube.com/watch?v=Gm8N_yip0Ek</a:t>
            </a:r>
            <a:r>
              <a:rPr b="0" i="0" lang="en-US" sz="1800" u="none" cap="none" strike="noStrike">
                <a:solidFill>
                  <a:srgbClr val="0000FF"/>
                </a:solidFill>
                <a:latin typeface="Arial"/>
                <a:ea typeface="Arial"/>
                <a:cs typeface="Arial"/>
                <a:sym typeface="Arial"/>
              </a:rPr>
              <a:t> </a:t>
            </a:r>
            <a:endParaRPr b="0" i="0" sz="1800" u="none" cap="none" strike="noStrike">
              <a:latin typeface="Arial"/>
              <a:ea typeface="Arial"/>
              <a:cs typeface="Arial"/>
              <a:sym typeface="Arial"/>
            </a:endParaRPr>
          </a:p>
        </p:txBody>
      </p:sp>
      <p:sp>
        <p:nvSpPr>
          <p:cNvPr id="1136" name="Google Shape;1136;g1727aa10a7d_0_343"/>
          <p:cNvSpPr/>
          <p:nvPr/>
        </p:nvSpPr>
        <p:spPr>
          <a:xfrm>
            <a:off x="9449274" y="6492250"/>
            <a:ext cx="2561100" cy="345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Window function?</a:t>
            </a:r>
            <a:endParaRPr b="0" i="0" sz="1800" u="none" cap="none" strike="noStrike">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1" name="Shape 1141"/>
        <p:cNvGrpSpPr/>
        <p:nvPr/>
      </p:nvGrpSpPr>
      <p:grpSpPr>
        <a:xfrm>
          <a:off x="0" y="0"/>
          <a:ext cx="0" cy="0"/>
          <a:chOff x="0" y="0"/>
          <a:chExt cx="0" cy="0"/>
        </a:xfrm>
      </p:grpSpPr>
      <p:pic>
        <p:nvPicPr>
          <p:cNvPr id="1142" name="Google Shape;1142;g14b7afeaaaa_0_63"/>
          <p:cNvPicPr preferRelativeResize="0"/>
          <p:nvPr/>
        </p:nvPicPr>
        <p:blipFill rotWithShape="1">
          <a:blip r:embed="rId3">
            <a:alphaModFix/>
          </a:blip>
          <a:srcRect b="0" l="0" r="0" t="0"/>
          <a:stretch/>
        </p:blipFill>
        <p:spPr>
          <a:xfrm>
            <a:off x="152400" y="152400"/>
            <a:ext cx="8458979" cy="65532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7" name="Shape 1147"/>
        <p:cNvGrpSpPr/>
        <p:nvPr/>
      </p:nvGrpSpPr>
      <p:grpSpPr>
        <a:xfrm>
          <a:off x="0" y="0"/>
          <a:ext cx="0" cy="0"/>
          <a:chOff x="0" y="0"/>
          <a:chExt cx="0" cy="0"/>
        </a:xfrm>
      </p:grpSpPr>
      <p:pic>
        <p:nvPicPr>
          <p:cNvPr id="1148" name="Google Shape;1148;g14b7afeaaaa_0_68"/>
          <p:cNvPicPr preferRelativeResize="0"/>
          <p:nvPr/>
        </p:nvPicPr>
        <p:blipFill rotWithShape="1">
          <a:blip r:embed="rId3">
            <a:alphaModFix/>
          </a:blip>
          <a:srcRect b="0" l="0" r="0" t="0"/>
          <a:stretch/>
        </p:blipFill>
        <p:spPr>
          <a:xfrm>
            <a:off x="152400" y="152400"/>
            <a:ext cx="11887200" cy="604281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3" name="Shape 1153"/>
        <p:cNvGrpSpPr/>
        <p:nvPr/>
      </p:nvGrpSpPr>
      <p:grpSpPr>
        <a:xfrm>
          <a:off x="0" y="0"/>
          <a:ext cx="0" cy="0"/>
          <a:chOff x="0" y="0"/>
          <a:chExt cx="0" cy="0"/>
        </a:xfrm>
      </p:grpSpPr>
      <p:pic>
        <p:nvPicPr>
          <p:cNvPr id="1154" name="Google Shape;1154;g14b7afeaaaa_0_74"/>
          <p:cNvPicPr preferRelativeResize="0"/>
          <p:nvPr/>
        </p:nvPicPr>
        <p:blipFill rotWithShape="1">
          <a:blip r:embed="rId3">
            <a:alphaModFix/>
          </a:blip>
          <a:srcRect b="0" l="0" r="0" t="0"/>
          <a:stretch/>
        </p:blipFill>
        <p:spPr>
          <a:xfrm>
            <a:off x="152400" y="152400"/>
            <a:ext cx="11887200" cy="62413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
          <p:cNvSpPr/>
          <p:nvPr/>
        </p:nvSpPr>
        <p:spPr>
          <a:xfrm>
            <a:off x="2286000" y="6000840"/>
            <a:ext cx="5783400" cy="345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6" name="Google Shape;566;p8"/>
          <p:cNvSpPr txBox="1"/>
          <p:nvPr/>
        </p:nvSpPr>
        <p:spPr>
          <a:xfrm>
            <a:off x="8292475" y="6111275"/>
            <a:ext cx="39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7" name="Google Shape;567;p8"/>
          <p:cNvSpPr txBox="1"/>
          <p:nvPr>
            <p:ph type="title"/>
          </p:nvPr>
        </p:nvSpPr>
        <p:spPr>
          <a:xfrm>
            <a:off x="1533055" y="273625"/>
            <a:ext cx="10971000" cy="11433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800"/>
              <a:buFont typeface="Arial"/>
              <a:buNone/>
            </a:pPr>
            <a:r>
              <a:rPr b="1" lang="en-US"/>
              <a:t>Find all employees not assigned a project</a:t>
            </a:r>
            <a:endParaRPr b="1"/>
          </a:p>
        </p:txBody>
      </p:sp>
      <p:pic>
        <p:nvPicPr>
          <p:cNvPr id="568" name="Google Shape;568;p8"/>
          <p:cNvPicPr preferRelativeResize="0"/>
          <p:nvPr/>
        </p:nvPicPr>
        <p:blipFill>
          <a:blip r:embed="rId3">
            <a:alphaModFix/>
          </a:blip>
          <a:stretch>
            <a:fillRect/>
          </a:stretch>
        </p:blipFill>
        <p:spPr>
          <a:xfrm>
            <a:off x="9094645" y="3283310"/>
            <a:ext cx="2867025" cy="1838325"/>
          </a:xfrm>
          <a:prstGeom prst="rect">
            <a:avLst/>
          </a:prstGeom>
          <a:noFill/>
          <a:ln>
            <a:noFill/>
          </a:ln>
        </p:spPr>
      </p:pic>
      <p:sp>
        <p:nvSpPr>
          <p:cNvPr id="569" name="Google Shape;569;p8"/>
          <p:cNvSpPr txBox="1"/>
          <p:nvPr/>
        </p:nvSpPr>
        <p:spPr>
          <a:xfrm>
            <a:off x="9113363" y="2760100"/>
            <a:ext cx="282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highlight>
                  <a:schemeClr val="lt2"/>
                </a:highlight>
              </a:rPr>
              <a:t>assigned_to_project</a:t>
            </a:r>
            <a:endParaRPr sz="2200">
              <a:highlight>
                <a:schemeClr val="lt2"/>
              </a:highlight>
            </a:endParaRPr>
          </a:p>
        </p:txBody>
      </p:sp>
      <p:sp>
        <p:nvSpPr>
          <p:cNvPr id="570" name="Google Shape;570;p8"/>
          <p:cNvSpPr txBox="1"/>
          <p:nvPr/>
        </p:nvSpPr>
        <p:spPr>
          <a:xfrm>
            <a:off x="2583000" y="2498425"/>
            <a:ext cx="960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highlight>
                  <a:schemeClr val="lt2"/>
                </a:highlight>
              </a:rPr>
              <a:t>employee</a:t>
            </a:r>
            <a:endParaRPr sz="2800">
              <a:highlight>
                <a:schemeClr val="lt2"/>
              </a:highlight>
            </a:endParaRPr>
          </a:p>
        </p:txBody>
      </p:sp>
      <p:pic>
        <p:nvPicPr>
          <p:cNvPr id="571" name="Google Shape;571;p8"/>
          <p:cNvPicPr preferRelativeResize="0"/>
          <p:nvPr/>
        </p:nvPicPr>
        <p:blipFill>
          <a:blip r:embed="rId4">
            <a:alphaModFix/>
          </a:blip>
          <a:stretch>
            <a:fillRect/>
          </a:stretch>
        </p:blipFill>
        <p:spPr>
          <a:xfrm>
            <a:off x="351839" y="3206088"/>
            <a:ext cx="8152159" cy="19927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9" name="Shape 1159"/>
        <p:cNvGrpSpPr/>
        <p:nvPr/>
      </p:nvGrpSpPr>
      <p:grpSpPr>
        <a:xfrm>
          <a:off x="0" y="0"/>
          <a:ext cx="0" cy="0"/>
          <a:chOff x="0" y="0"/>
          <a:chExt cx="0" cy="0"/>
        </a:xfrm>
      </p:grpSpPr>
      <p:pic>
        <p:nvPicPr>
          <p:cNvPr id="1160" name="Google Shape;1160;g14b7afeaaaa_0_79"/>
          <p:cNvPicPr preferRelativeResize="0"/>
          <p:nvPr/>
        </p:nvPicPr>
        <p:blipFill rotWithShape="1">
          <a:blip r:embed="rId3">
            <a:alphaModFix/>
          </a:blip>
          <a:srcRect b="0" l="0" r="0" t="0"/>
          <a:stretch/>
        </p:blipFill>
        <p:spPr>
          <a:xfrm>
            <a:off x="152400" y="152400"/>
            <a:ext cx="11064408" cy="6553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5" name="Shape 1165"/>
        <p:cNvGrpSpPr/>
        <p:nvPr/>
      </p:nvGrpSpPr>
      <p:grpSpPr>
        <a:xfrm>
          <a:off x="0" y="0"/>
          <a:ext cx="0" cy="0"/>
          <a:chOff x="0" y="0"/>
          <a:chExt cx="0" cy="0"/>
        </a:xfrm>
      </p:grpSpPr>
      <p:pic>
        <p:nvPicPr>
          <p:cNvPr id="1166" name="Google Shape;1166;g14b7afeaaaa_0_84"/>
          <p:cNvPicPr preferRelativeResize="0"/>
          <p:nvPr/>
        </p:nvPicPr>
        <p:blipFill rotWithShape="1">
          <a:blip r:embed="rId3">
            <a:alphaModFix/>
          </a:blip>
          <a:srcRect b="0" l="0" r="0" t="0"/>
          <a:stretch/>
        </p:blipFill>
        <p:spPr>
          <a:xfrm>
            <a:off x="309600" y="1665500"/>
            <a:ext cx="10382250" cy="41433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1" name="Shape 1171"/>
        <p:cNvGrpSpPr/>
        <p:nvPr/>
      </p:nvGrpSpPr>
      <p:grpSpPr>
        <a:xfrm>
          <a:off x="0" y="0"/>
          <a:ext cx="0" cy="0"/>
          <a:chOff x="0" y="0"/>
          <a:chExt cx="0" cy="0"/>
        </a:xfrm>
      </p:grpSpPr>
      <p:pic>
        <p:nvPicPr>
          <p:cNvPr id="1172" name="Google Shape;1172;g14b7afeaaaa_0_89"/>
          <p:cNvPicPr preferRelativeResize="0"/>
          <p:nvPr/>
        </p:nvPicPr>
        <p:blipFill rotWithShape="1">
          <a:blip r:embed="rId3">
            <a:alphaModFix/>
          </a:blip>
          <a:srcRect b="0" l="0" r="0" t="0"/>
          <a:stretch/>
        </p:blipFill>
        <p:spPr>
          <a:xfrm>
            <a:off x="1292125" y="2097800"/>
            <a:ext cx="8429625" cy="37909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7" name="Shape 1177"/>
        <p:cNvGrpSpPr/>
        <p:nvPr/>
      </p:nvGrpSpPr>
      <p:grpSpPr>
        <a:xfrm>
          <a:off x="0" y="0"/>
          <a:ext cx="0" cy="0"/>
          <a:chOff x="0" y="0"/>
          <a:chExt cx="0" cy="0"/>
        </a:xfrm>
      </p:grpSpPr>
      <p:pic>
        <p:nvPicPr>
          <p:cNvPr id="1178" name="Google Shape;1178;g14b7afeaaaa_0_94"/>
          <p:cNvPicPr preferRelativeResize="0"/>
          <p:nvPr/>
        </p:nvPicPr>
        <p:blipFill rotWithShape="1">
          <a:blip r:embed="rId3">
            <a:alphaModFix/>
          </a:blip>
          <a:srcRect b="0" l="0" r="0" t="0"/>
          <a:stretch/>
        </p:blipFill>
        <p:spPr>
          <a:xfrm>
            <a:off x="152400" y="152400"/>
            <a:ext cx="6232931" cy="6553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3" name="Shape 1183"/>
        <p:cNvGrpSpPr/>
        <p:nvPr/>
      </p:nvGrpSpPr>
      <p:grpSpPr>
        <a:xfrm>
          <a:off x="0" y="0"/>
          <a:ext cx="0" cy="0"/>
          <a:chOff x="0" y="0"/>
          <a:chExt cx="0" cy="0"/>
        </a:xfrm>
      </p:grpSpPr>
      <p:pic>
        <p:nvPicPr>
          <p:cNvPr id="1184" name="Google Shape;1184;g14b7afeaaaa_0_99"/>
          <p:cNvPicPr preferRelativeResize="0"/>
          <p:nvPr/>
        </p:nvPicPr>
        <p:blipFill rotWithShape="1">
          <a:blip r:embed="rId3">
            <a:alphaModFix/>
          </a:blip>
          <a:srcRect b="0" l="0" r="0" t="0"/>
          <a:stretch/>
        </p:blipFill>
        <p:spPr>
          <a:xfrm>
            <a:off x="152400" y="152400"/>
            <a:ext cx="6238875" cy="49911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9" name="Shape 1189"/>
        <p:cNvGrpSpPr/>
        <p:nvPr/>
      </p:nvGrpSpPr>
      <p:grpSpPr>
        <a:xfrm>
          <a:off x="0" y="0"/>
          <a:ext cx="0" cy="0"/>
          <a:chOff x="0" y="0"/>
          <a:chExt cx="0" cy="0"/>
        </a:xfrm>
      </p:grpSpPr>
      <p:pic>
        <p:nvPicPr>
          <p:cNvPr id="1190" name="Google Shape;1190;g14b7afeaaaa_0_104"/>
          <p:cNvPicPr preferRelativeResize="0"/>
          <p:nvPr/>
        </p:nvPicPr>
        <p:blipFill rotWithShape="1">
          <a:blip r:embed="rId3">
            <a:alphaModFix/>
          </a:blip>
          <a:srcRect b="0" l="0" r="0" t="0"/>
          <a:stretch/>
        </p:blipFill>
        <p:spPr>
          <a:xfrm>
            <a:off x="152400" y="152400"/>
            <a:ext cx="11887201" cy="442408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5" name="Shape 1195"/>
        <p:cNvGrpSpPr/>
        <p:nvPr/>
      </p:nvGrpSpPr>
      <p:grpSpPr>
        <a:xfrm>
          <a:off x="0" y="0"/>
          <a:ext cx="0" cy="0"/>
          <a:chOff x="0" y="0"/>
          <a:chExt cx="0" cy="0"/>
        </a:xfrm>
      </p:grpSpPr>
      <p:pic>
        <p:nvPicPr>
          <p:cNvPr id="1196" name="Google Shape;1196;g14b7afeaaaa_0_109"/>
          <p:cNvPicPr preferRelativeResize="0"/>
          <p:nvPr/>
        </p:nvPicPr>
        <p:blipFill rotWithShape="1">
          <a:blip r:embed="rId3">
            <a:alphaModFix/>
          </a:blip>
          <a:srcRect b="0" l="0" r="0" t="0"/>
          <a:stretch/>
        </p:blipFill>
        <p:spPr>
          <a:xfrm>
            <a:off x="152400" y="152400"/>
            <a:ext cx="6448425" cy="41433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1" name="Shape 1201"/>
        <p:cNvGrpSpPr/>
        <p:nvPr/>
      </p:nvGrpSpPr>
      <p:grpSpPr>
        <a:xfrm>
          <a:off x="0" y="0"/>
          <a:ext cx="0" cy="0"/>
          <a:chOff x="0" y="0"/>
          <a:chExt cx="0" cy="0"/>
        </a:xfrm>
      </p:grpSpPr>
      <p:pic>
        <p:nvPicPr>
          <p:cNvPr id="1202" name="Google Shape;1202;g14b7afeaaaa_0_114"/>
          <p:cNvPicPr preferRelativeResize="0"/>
          <p:nvPr/>
        </p:nvPicPr>
        <p:blipFill rotWithShape="1">
          <a:blip r:embed="rId3">
            <a:alphaModFix/>
          </a:blip>
          <a:srcRect b="0" l="0" r="0" t="0"/>
          <a:stretch/>
        </p:blipFill>
        <p:spPr>
          <a:xfrm>
            <a:off x="152400" y="152400"/>
            <a:ext cx="11887201" cy="418590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7" name="Shape 1207"/>
        <p:cNvGrpSpPr/>
        <p:nvPr/>
      </p:nvGrpSpPr>
      <p:grpSpPr>
        <a:xfrm>
          <a:off x="0" y="0"/>
          <a:ext cx="0" cy="0"/>
          <a:chOff x="0" y="0"/>
          <a:chExt cx="0" cy="0"/>
        </a:xfrm>
      </p:grpSpPr>
      <p:pic>
        <p:nvPicPr>
          <p:cNvPr id="1208" name="Google Shape;1208;g14b7afeaaaa_0_119"/>
          <p:cNvPicPr preferRelativeResize="0"/>
          <p:nvPr/>
        </p:nvPicPr>
        <p:blipFill rotWithShape="1">
          <a:blip r:embed="rId3">
            <a:alphaModFix/>
          </a:blip>
          <a:srcRect b="0" l="0" r="0" t="0"/>
          <a:stretch/>
        </p:blipFill>
        <p:spPr>
          <a:xfrm>
            <a:off x="152400" y="152400"/>
            <a:ext cx="5191125" cy="59340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3" name="Shape 1213"/>
        <p:cNvGrpSpPr/>
        <p:nvPr/>
      </p:nvGrpSpPr>
      <p:grpSpPr>
        <a:xfrm>
          <a:off x="0" y="0"/>
          <a:ext cx="0" cy="0"/>
          <a:chOff x="0" y="0"/>
          <a:chExt cx="0" cy="0"/>
        </a:xfrm>
      </p:grpSpPr>
      <p:pic>
        <p:nvPicPr>
          <p:cNvPr id="1214" name="Google Shape;1214;g14b7afeaaaa_0_124"/>
          <p:cNvPicPr preferRelativeResize="0"/>
          <p:nvPr/>
        </p:nvPicPr>
        <p:blipFill rotWithShape="1">
          <a:blip r:embed="rId3">
            <a:alphaModFix/>
          </a:blip>
          <a:srcRect b="0" l="0" r="0" t="0"/>
          <a:stretch/>
        </p:blipFill>
        <p:spPr>
          <a:xfrm>
            <a:off x="152400" y="152400"/>
            <a:ext cx="11887200" cy="54434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
          <p:cNvSpPr/>
          <p:nvPr/>
        </p:nvSpPr>
        <p:spPr>
          <a:xfrm>
            <a:off x="609480" y="273600"/>
            <a:ext cx="10971000" cy="1143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7" name="Google Shape;577;p9"/>
          <p:cNvPicPr preferRelativeResize="0"/>
          <p:nvPr/>
        </p:nvPicPr>
        <p:blipFill rotWithShape="1">
          <a:blip r:embed="rId3">
            <a:alphaModFix/>
          </a:blip>
          <a:srcRect b="0" l="0" r="0" t="0"/>
          <a:stretch/>
        </p:blipFill>
        <p:spPr>
          <a:xfrm>
            <a:off x="8026800" y="4463638"/>
            <a:ext cx="4008960" cy="2161080"/>
          </a:xfrm>
          <a:prstGeom prst="rect">
            <a:avLst/>
          </a:prstGeom>
          <a:noFill/>
          <a:ln>
            <a:noFill/>
          </a:ln>
        </p:spPr>
      </p:pic>
      <p:sp>
        <p:nvSpPr>
          <p:cNvPr id="578" name="Google Shape;578;p9"/>
          <p:cNvSpPr/>
          <p:nvPr/>
        </p:nvSpPr>
        <p:spPr>
          <a:xfrm>
            <a:off x="678600" y="4463625"/>
            <a:ext cx="7161900" cy="345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how many times the SQL correlated subquery is executed?</a:t>
            </a:r>
            <a:endParaRPr b="0" i="0" sz="1800" u="none" cap="none" strike="noStrike">
              <a:solidFill>
                <a:srgbClr val="000000"/>
              </a:solidFill>
              <a:latin typeface="Arial"/>
              <a:ea typeface="Arial"/>
              <a:cs typeface="Arial"/>
              <a:sym typeface="Arial"/>
            </a:endParaRPr>
          </a:p>
        </p:txBody>
      </p:sp>
      <p:pic>
        <p:nvPicPr>
          <p:cNvPr id="579" name="Google Shape;579;p9"/>
          <p:cNvPicPr preferRelativeResize="0"/>
          <p:nvPr/>
        </p:nvPicPr>
        <p:blipFill rotWithShape="1">
          <a:blip r:embed="rId4">
            <a:alphaModFix/>
          </a:blip>
          <a:srcRect b="0" l="0" r="0" t="0"/>
          <a:stretch/>
        </p:blipFill>
        <p:spPr>
          <a:xfrm>
            <a:off x="678600" y="5066485"/>
            <a:ext cx="6818400" cy="1494000"/>
          </a:xfrm>
          <a:prstGeom prst="rect">
            <a:avLst/>
          </a:prstGeom>
          <a:noFill/>
          <a:ln>
            <a:noFill/>
          </a:ln>
        </p:spPr>
      </p:pic>
      <p:sp>
        <p:nvSpPr>
          <p:cNvPr id="580" name="Google Shape;580;p9"/>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581" name="Google Shape;581;p9"/>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582" name="Google Shape;582;p9"/>
          <p:cNvPicPr preferRelativeResize="0"/>
          <p:nvPr/>
        </p:nvPicPr>
        <p:blipFill>
          <a:blip r:embed="rId5">
            <a:alphaModFix/>
          </a:blip>
          <a:stretch>
            <a:fillRect/>
          </a:stretch>
        </p:blipFill>
        <p:spPr>
          <a:xfrm>
            <a:off x="834750" y="1596172"/>
            <a:ext cx="11201002" cy="268824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9" name="Shape 1219"/>
        <p:cNvGrpSpPr/>
        <p:nvPr/>
      </p:nvGrpSpPr>
      <p:grpSpPr>
        <a:xfrm>
          <a:off x="0" y="0"/>
          <a:ext cx="0" cy="0"/>
          <a:chOff x="0" y="0"/>
          <a:chExt cx="0" cy="0"/>
        </a:xfrm>
      </p:grpSpPr>
      <p:pic>
        <p:nvPicPr>
          <p:cNvPr id="1220" name="Google Shape;1220;g14b7afeaaaa_0_129"/>
          <p:cNvPicPr preferRelativeResize="0"/>
          <p:nvPr/>
        </p:nvPicPr>
        <p:blipFill rotWithShape="1">
          <a:blip r:embed="rId3">
            <a:alphaModFix/>
          </a:blip>
          <a:srcRect b="0" l="0" r="0" t="0"/>
          <a:stretch/>
        </p:blipFill>
        <p:spPr>
          <a:xfrm>
            <a:off x="152400" y="152400"/>
            <a:ext cx="11887201" cy="513057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5" name="Shape 1225"/>
        <p:cNvGrpSpPr/>
        <p:nvPr/>
      </p:nvGrpSpPr>
      <p:grpSpPr>
        <a:xfrm>
          <a:off x="0" y="0"/>
          <a:ext cx="0" cy="0"/>
          <a:chOff x="0" y="0"/>
          <a:chExt cx="0" cy="0"/>
        </a:xfrm>
      </p:grpSpPr>
      <p:pic>
        <p:nvPicPr>
          <p:cNvPr id="1226" name="Google Shape;1226;g14b7afeaaaa_0_134"/>
          <p:cNvPicPr preferRelativeResize="0"/>
          <p:nvPr/>
        </p:nvPicPr>
        <p:blipFill rotWithShape="1">
          <a:blip r:embed="rId3">
            <a:alphaModFix/>
          </a:blip>
          <a:srcRect b="0" l="0" r="0" t="0"/>
          <a:stretch/>
        </p:blipFill>
        <p:spPr>
          <a:xfrm>
            <a:off x="152400" y="152400"/>
            <a:ext cx="7114902" cy="65531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1" name="Shape 1231"/>
        <p:cNvGrpSpPr/>
        <p:nvPr/>
      </p:nvGrpSpPr>
      <p:grpSpPr>
        <a:xfrm>
          <a:off x="0" y="0"/>
          <a:ext cx="0" cy="0"/>
          <a:chOff x="0" y="0"/>
          <a:chExt cx="0" cy="0"/>
        </a:xfrm>
      </p:grpSpPr>
      <p:pic>
        <p:nvPicPr>
          <p:cNvPr id="1232" name="Google Shape;1232;g14b7afeaaaa_0_139"/>
          <p:cNvPicPr preferRelativeResize="0"/>
          <p:nvPr/>
        </p:nvPicPr>
        <p:blipFill rotWithShape="1">
          <a:blip r:embed="rId3">
            <a:alphaModFix/>
          </a:blip>
          <a:srcRect b="0" l="0" r="0" t="0"/>
          <a:stretch/>
        </p:blipFill>
        <p:spPr>
          <a:xfrm>
            <a:off x="152400" y="152400"/>
            <a:ext cx="10981642" cy="6553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7" name="Shape 1237"/>
        <p:cNvGrpSpPr/>
        <p:nvPr/>
      </p:nvGrpSpPr>
      <p:grpSpPr>
        <a:xfrm>
          <a:off x="0" y="0"/>
          <a:ext cx="0" cy="0"/>
          <a:chOff x="0" y="0"/>
          <a:chExt cx="0" cy="0"/>
        </a:xfrm>
      </p:grpSpPr>
      <p:pic>
        <p:nvPicPr>
          <p:cNvPr id="1238" name="Google Shape;1238;g14b7afeaaaa_0_144"/>
          <p:cNvPicPr preferRelativeResize="0"/>
          <p:nvPr/>
        </p:nvPicPr>
        <p:blipFill rotWithShape="1">
          <a:blip r:embed="rId3">
            <a:alphaModFix/>
          </a:blip>
          <a:srcRect b="0" l="0" r="0" t="0"/>
          <a:stretch/>
        </p:blipFill>
        <p:spPr>
          <a:xfrm>
            <a:off x="152400" y="152400"/>
            <a:ext cx="10448925" cy="3581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3" name="Shape 1243"/>
        <p:cNvGrpSpPr/>
        <p:nvPr/>
      </p:nvGrpSpPr>
      <p:grpSpPr>
        <a:xfrm>
          <a:off x="0" y="0"/>
          <a:ext cx="0" cy="0"/>
          <a:chOff x="0" y="0"/>
          <a:chExt cx="0" cy="0"/>
        </a:xfrm>
      </p:grpSpPr>
      <p:sp>
        <p:nvSpPr>
          <p:cNvPr id="1244" name="Google Shape;1244;p5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SQL</a:t>
            </a:r>
            <a:endParaRPr b="0" i="0" sz="4000" u="none" cap="none" strike="noStrike">
              <a:solidFill>
                <a:srgbClr val="000000"/>
              </a:solidFill>
              <a:latin typeface="Arial"/>
              <a:ea typeface="Arial"/>
              <a:cs typeface="Arial"/>
              <a:sym typeface="Arial"/>
            </a:endParaRPr>
          </a:p>
        </p:txBody>
      </p:sp>
      <p:sp>
        <p:nvSpPr>
          <p:cNvPr id="1245" name="Google Shape;1245;p53"/>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6" name="Google Shape;1246;p53"/>
          <p:cNvPicPr preferRelativeResize="0"/>
          <p:nvPr/>
        </p:nvPicPr>
        <p:blipFill rotWithShape="1">
          <a:blip r:embed="rId3">
            <a:alphaModFix/>
          </a:blip>
          <a:srcRect b="0" l="0" r="0" t="0"/>
          <a:stretch/>
        </p:blipFill>
        <p:spPr>
          <a:xfrm>
            <a:off x="2786760" y="1141200"/>
            <a:ext cx="4733280" cy="5550480"/>
          </a:xfrm>
          <a:prstGeom prst="rect">
            <a:avLst/>
          </a:prstGeom>
          <a:noFill/>
          <a:ln>
            <a:noFill/>
          </a:ln>
        </p:spPr>
      </p:pic>
      <p:pic>
        <p:nvPicPr>
          <p:cNvPr id="1247" name="Google Shape;1247;p53"/>
          <p:cNvPicPr preferRelativeResize="0"/>
          <p:nvPr/>
        </p:nvPicPr>
        <p:blipFill rotWithShape="1">
          <a:blip r:embed="rId4">
            <a:alphaModFix/>
          </a:blip>
          <a:srcRect b="0" l="0" r="0" t="0"/>
          <a:stretch/>
        </p:blipFill>
        <p:spPr>
          <a:xfrm>
            <a:off x="7470000" y="2278800"/>
            <a:ext cx="4718880" cy="776160"/>
          </a:xfrm>
          <a:prstGeom prst="rect">
            <a:avLst/>
          </a:prstGeom>
          <a:noFill/>
          <a:ln>
            <a:noFill/>
          </a:ln>
        </p:spPr>
      </p:pic>
      <p:pic>
        <p:nvPicPr>
          <p:cNvPr id="1248" name="Google Shape;1248;p53"/>
          <p:cNvPicPr preferRelativeResize="0"/>
          <p:nvPr/>
        </p:nvPicPr>
        <p:blipFill rotWithShape="1">
          <a:blip r:embed="rId5">
            <a:alphaModFix/>
          </a:blip>
          <a:srcRect b="0" l="0" r="0" t="0"/>
          <a:stretch/>
        </p:blipFill>
        <p:spPr>
          <a:xfrm>
            <a:off x="7470000" y="3219480"/>
            <a:ext cx="4763520" cy="646560"/>
          </a:xfrm>
          <a:prstGeom prst="rect">
            <a:avLst/>
          </a:prstGeom>
          <a:noFill/>
          <a:ln>
            <a:noFill/>
          </a:ln>
        </p:spPr>
      </p:pic>
      <p:pic>
        <p:nvPicPr>
          <p:cNvPr id="1249" name="Google Shape;1249;p53"/>
          <p:cNvPicPr preferRelativeResize="0"/>
          <p:nvPr/>
        </p:nvPicPr>
        <p:blipFill rotWithShape="1">
          <a:blip r:embed="rId6">
            <a:alphaModFix/>
          </a:blip>
          <a:srcRect b="0" l="0" r="0" t="0"/>
          <a:stretch/>
        </p:blipFill>
        <p:spPr>
          <a:xfrm>
            <a:off x="7485120" y="4030200"/>
            <a:ext cx="4703760" cy="707040"/>
          </a:xfrm>
          <a:prstGeom prst="rect">
            <a:avLst/>
          </a:prstGeom>
          <a:noFill/>
          <a:ln>
            <a:noFill/>
          </a:ln>
        </p:spPr>
      </p:pic>
      <p:pic>
        <p:nvPicPr>
          <p:cNvPr id="1250" name="Google Shape;1250;p53"/>
          <p:cNvPicPr preferRelativeResize="0"/>
          <p:nvPr/>
        </p:nvPicPr>
        <p:blipFill rotWithShape="1">
          <a:blip r:embed="rId7">
            <a:alphaModFix/>
          </a:blip>
          <a:srcRect b="0" l="0" r="0" t="0"/>
          <a:stretch/>
        </p:blipFill>
        <p:spPr>
          <a:xfrm>
            <a:off x="7470000" y="4884120"/>
            <a:ext cx="4718880" cy="133056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5" name="Shape 1255"/>
        <p:cNvGrpSpPr/>
        <p:nvPr/>
      </p:nvGrpSpPr>
      <p:grpSpPr>
        <a:xfrm>
          <a:off x="0" y="0"/>
          <a:ext cx="0" cy="0"/>
          <a:chOff x="0" y="0"/>
          <a:chExt cx="0" cy="0"/>
        </a:xfrm>
      </p:grpSpPr>
      <p:sp>
        <p:nvSpPr>
          <p:cNvPr id="1256" name="Google Shape;1256;p54"/>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MYSQL DATABASE GETTING STARTED</a:t>
            </a:r>
            <a:endParaRPr b="0" i="0" sz="4000" u="none" cap="none" strike="noStrike">
              <a:solidFill>
                <a:srgbClr val="000000"/>
              </a:solidFill>
              <a:latin typeface="Arial"/>
              <a:ea typeface="Arial"/>
              <a:cs typeface="Arial"/>
              <a:sym typeface="Arial"/>
            </a:endParaRPr>
          </a:p>
        </p:txBody>
      </p:sp>
      <p:sp>
        <p:nvSpPr>
          <p:cNvPr id="1257" name="Google Shape;1257;p5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8" name="Google Shape;1258;p54"/>
          <p:cNvPicPr preferRelativeResize="0"/>
          <p:nvPr/>
        </p:nvPicPr>
        <p:blipFill rotWithShape="1">
          <a:blip r:embed="rId3">
            <a:alphaModFix/>
          </a:blip>
          <a:srcRect b="0" l="0" r="0" t="0"/>
          <a:stretch/>
        </p:blipFill>
        <p:spPr>
          <a:xfrm>
            <a:off x="153000" y="2388600"/>
            <a:ext cx="6284160" cy="3064320"/>
          </a:xfrm>
          <a:prstGeom prst="rect">
            <a:avLst/>
          </a:prstGeom>
          <a:noFill/>
          <a:ln>
            <a:noFill/>
          </a:ln>
        </p:spPr>
      </p:pic>
      <p:pic>
        <p:nvPicPr>
          <p:cNvPr id="1259" name="Google Shape;1259;p54"/>
          <p:cNvPicPr preferRelativeResize="0"/>
          <p:nvPr/>
        </p:nvPicPr>
        <p:blipFill rotWithShape="1">
          <a:blip r:embed="rId4">
            <a:alphaModFix/>
          </a:blip>
          <a:srcRect b="0" l="0" r="0" t="0"/>
          <a:stretch/>
        </p:blipFill>
        <p:spPr>
          <a:xfrm>
            <a:off x="6609240" y="2378520"/>
            <a:ext cx="5579640" cy="3074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4" name="Shape 1264"/>
        <p:cNvGrpSpPr/>
        <p:nvPr/>
      </p:nvGrpSpPr>
      <p:grpSpPr>
        <a:xfrm>
          <a:off x="0" y="0"/>
          <a:ext cx="0" cy="0"/>
          <a:chOff x="0" y="0"/>
          <a:chExt cx="0" cy="0"/>
        </a:xfrm>
      </p:grpSpPr>
      <p:sp>
        <p:nvSpPr>
          <p:cNvPr id="1265" name="Google Shape;1265;p55"/>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5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7" name="Google Shape;1267;p55"/>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268" name="Google Shape;1268;p55"/>
          <p:cNvPicPr preferRelativeResize="0"/>
          <p:nvPr/>
        </p:nvPicPr>
        <p:blipFill rotWithShape="1">
          <a:blip r:embed="rId4">
            <a:alphaModFix/>
          </a:blip>
          <a:srcRect b="0" l="0" r="0" t="0"/>
          <a:stretch/>
        </p:blipFill>
        <p:spPr>
          <a:xfrm>
            <a:off x="3630960" y="969840"/>
            <a:ext cx="3359520" cy="606600"/>
          </a:xfrm>
          <a:prstGeom prst="rect">
            <a:avLst/>
          </a:prstGeom>
          <a:noFill/>
          <a:ln>
            <a:noFill/>
          </a:ln>
        </p:spPr>
      </p:pic>
      <p:pic>
        <p:nvPicPr>
          <p:cNvPr id="1269" name="Google Shape;1269;p55"/>
          <p:cNvPicPr preferRelativeResize="0"/>
          <p:nvPr/>
        </p:nvPicPr>
        <p:blipFill rotWithShape="1">
          <a:blip r:embed="rId5">
            <a:alphaModFix/>
          </a:blip>
          <a:srcRect b="0" l="0" r="0" t="0"/>
          <a:stretch/>
        </p:blipFill>
        <p:spPr>
          <a:xfrm>
            <a:off x="12301920" y="-3429000"/>
            <a:ext cx="10009080" cy="335016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4" name="Shape 1274"/>
        <p:cNvGrpSpPr/>
        <p:nvPr/>
      </p:nvGrpSpPr>
      <p:grpSpPr>
        <a:xfrm>
          <a:off x="0" y="0"/>
          <a:ext cx="0" cy="0"/>
          <a:chOff x="0" y="0"/>
          <a:chExt cx="0" cy="0"/>
        </a:xfrm>
      </p:grpSpPr>
      <p:sp>
        <p:nvSpPr>
          <p:cNvPr id="1275" name="Google Shape;1275;p56"/>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TYPES OF SUBQUERIES</a:t>
            </a:r>
            <a:endParaRPr b="0" i="0" sz="4000" u="none" cap="none" strike="noStrike">
              <a:solidFill>
                <a:srgbClr val="000000"/>
              </a:solidFill>
              <a:latin typeface="Arial"/>
              <a:ea typeface="Arial"/>
              <a:cs typeface="Arial"/>
              <a:sym typeface="Arial"/>
            </a:endParaRPr>
          </a:p>
        </p:txBody>
      </p:sp>
      <p:sp>
        <p:nvSpPr>
          <p:cNvPr id="1276" name="Google Shape;1276;p5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7" name="Google Shape;1277;p56"/>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278" name="Google Shape;1278;p56"/>
          <p:cNvPicPr preferRelativeResize="0"/>
          <p:nvPr/>
        </p:nvPicPr>
        <p:blipFill rotWithShape="1">
          <a:blip r:embed="rId4">
            <a:alphaModFix/>
          </a:blip>
          <a:srcRect b="0" l="0" r="0" t="0"/>
          <a:stretch/>
        </p:blipFill>
        <p:spPr>
          <a:xfrm>
            <a:off x="7264440" y="3459240"/>
            <a:ext cx="4725000" cy="1307880"/>
          </a:xfrm>
          <a:prstGeom prst="rect">
            <a:avLst/>
          </a:prstGeom>
          <a:noFill/>
          <a:ln>
            <a:noFill/>
          </a:ln>
        </p:spPr>
      </p:pic>
      <p:pic>
        <p:nvPicPr>
          <p:cNvPr id="1279" name="Google Shape;1279;p56"/>
          <p:cNvPicPr preferRelativeResize="0"/>
          <p:nvPr/>
        </p:nvPicPr>
        <p:blipFill rotWithShape="1">
          <a:blip r:embed="rId5">
            <a:alphaModFix/>
          </a:blip>
          <a:srcRect b="0" l="0" r="0" t="0"/>
          <a:stretch/>
        </p:blipFill>
        <p:spPr>
          <a:xfrm>
            <a:off x="189720" y="2969640"/>
            <a:ext cx="6835320" cy="228708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4" name="Shape 1284"/>
        <p:cNvGrpSpPr/>
        <p:nvPr/>
      </p:nvGrpSpPr>
      <p:grpSpPr>
        <a:xfrm>
          <a:off x="0" y="0"/>
          <a:ext cx="0" cy="0"/>
          <a:chOff x="0" y="0"/>
          <a:chExt cx="0" cy="0"/>
        </a:xfrm>
      </p:grpSpPr>
      <p:sp>
        <p:nvSpPr>
          <p:cNvPr id="1285" name="Google Shape;1285;p57"/>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HOW TO USE? </a:t>
            </a:r>
            <a:endParaRPr b="0" i="0" sz="4000" u="none" cap="none" strike="noStrike">
              <a:solidFill>
                <a:srgbClr val="000000"/>
              </a:solidFill>
              <a:latin typeface="Arial"/>
              <a:ea typeface="Arial"/>
              <a:cs typeface="Arial"/>
              <a:sym typeface="Arial"/>
            </a:endParaRPr>
          </a:p>
        </p:txBody>
      </p:sp>
      <p:sp>
        <p:nvSpPr>
          <p:cNvPr id="1286" name="Google Shape;1286;p57"/>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a:buChar char="▪"/>
            </a:pPr>
            <a:r>
              <a:rPr b="0" i="0" lang="en-US" sz="2200" u="none" cap="none" strike="noStrike">
                <a:solidFill>
                  <a:srgbClr val="FFFFFF"/>
                </a:solidFill>
                <a:latin typeface="Corbel"/>
                <a:ea typeface="Corbel"/>
                <a:cs typeface="Corbel"/>
                <a:sym typeface="Corbel"/>
              </a:rPr>
              <a:t>Which operator to use?</a:t>
            </a:r>
            <a:endParaRPr b="0" i="0" sz="2200" u="none" cap="none" strike="noStrike">
              <a:solidFill>
                <a:srgbClr val="000000"/>
              </a:solidFill>
              <a:latin typeface="Arial"/>
              <a:ea typeface="Arial"/>
              <a:cs typeface="Arial"/>
              <a:sym typeface="Arial"/>
            </a:endParaRPr>
          </a:p>
        </p:txBody>
      </p:sp>
      <p:pic>
        <p:nvPicPr>
          <p:cNvPr id="1287" name="Google Shape;1287;p57"/>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288" name="Google Shape;1288;p57"/>
          <p:cNvPicPr preferRelativeResize="0"/>
          <p:nvPr/>
        </p:nvPicPr>
        <p:blipFill rotWithShape="1">
          <a:blip r:embed="rId4">
            <a:alphaModFix/>
          </a:blip>
          <a:srcRect b="0" l="0" r="0" t="0"/>
          <a:stretch/>
        </p:blipFill>
        <p:spPr>
          <a:xfrm>
            <a:off x="3327120" y="2414160"/>
            <a:ext cx="4725000" cy="1307880"/>
          </a:xfrm>
          <a:prstGeom prst="rect">
            <a:avLst/>
          </a:prstGeom>
          <a:noFill/>
          <a:ln>
            <a:noFill/>
          </a:ln>
        </p:spPr>
      </p:pic>
      <p:pic>
        <p:nvPicPr>
          <p:cNvPr id="1289" name="Google Shape;1289;p57"/>
          <p:cNvPicPr preferRelativeResize="0"/>
          <p:nvPr/>
        </p:nvPicPr>
        <p:blipFill rotWithShape="1">
          <a:blip r:embed="rId5">
            <a:alphaModFix/>
          </a:blip>
          <a:srcRect b="0" l="0" r="0" t="0"/>
          <a:stretch/>
        </p:blipFill>
        <p:spPr>
          <a:xfrm>
            <a:off x="7228800" y="4813920"/>
            <a:ext cx="3068280" cy="45252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4" name="Shape 1294"/>
        <p:cNvGrpSpPr/>
        <p:nvPr/>
      </p:nvGrpSpPr>
      <p:grpSpPr>
        <a:xfrm>
          <a:off x="0" y="0"/>
          <a:ext cx="0" cy="0"/>
          <a:chOff x="0" y="0"/>
          <a:chExt cx="0" cy="0"/>
        </a:xfrm>
      </p:grpSpPr>
      <p:sp>
        <p:nvSpPr>
          <p:cNvPr id="1295" name="Google Shape;1295;p5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HOW MANY VALUES?</a:t>
            </a:r>
            <a:endParaRPr b="0" i="0" sz="4000" u="none" cap="none" strike="noStrike">
              <a:solidFill>
                <a:srgbClr val="000000"/>
              </a:solidFill>
              <a:latin typeface="Arial"/>
              <a:ea typeface="Arial"/>
              <a:cs typeface="Arial"/>
              <a:sym typeface="Arial"/>
            </a:endParaRPr>
          </a:p>
        </p:txBody>
      </p:sp>
      <p:sp>
        <p:nvSpPr>
          <p:cNvPr id="1296" name="Google Shape;1296;p5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7" name="Google Shape;1297;p58"/>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298" name="Google Shape;1298;p58"/>
          <p:cNvPicPr preferRelativeResize="0"/>
          <p:nvPr/>
        </p:nvPicPr>
        <p:blipFill rotWithShape="1">
          <a:blip r:embed="rId4">
            <a:alphaModFix/>
          </a:blip>
          <a:srcRect b="0" l="0" r="0" t="0"/>
          <a:stretch/>
        </p:blipFill>
        <p:spPr>
          <a:xfrm>
            <a:off x="405720" y="2446920"/>
            <a:ext cx="10578240" cy="2035800"/>
          </a:xfrm>
          <a:prstGeom prst="rect">
            <a:avLst/>
          </a:prstGeom>
          <a:noFill/>
          <a:ln>
            <a:noFill/>
          </a:ln>
        </p:spPr>
      </p:pic>
      <p:pic>
        <p:nvPicPr>
          <p:cNvPr id="1299" name="Google Shape;1299;p58"/>
          <p:cNvPicPr preferRelativeResize="0"/>
          <p:nvPr/>
        </p:nvPicPr>
        <p:blipFill rotWithShape="1">
          <a:blip r:embed="rId5">
            <a:alphaModFix/>
          </a:blip>
          <a:srcRect b="0" l="0" r="0" t="0"/>
          <a:stretch/>
        </p:blipFill>
        <p:spPr>
          <a:xfrm>
            <a:off x="693360" y="5139720"/>
            <a:ext cx="5655240" cy="8456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1727aa10a7d_0_173"/>
          <p:cNvSpPr/>
          <p:nvPr/>
        </p:nvSpPr>
        <p:spPr>
          <a:xfrm>
            <a:off x="609480" y="273600"/>
            <a:ext cx="10971000" cy="114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8" name="Google Shape;588;g1727aa10a7d_0_173"/>
          <p:cNvPicPr preferRelativeResize="0"/>
          <p:nvPr/>
        </p:nvPicPr>
        <p:blipFill rotWithShape="1">
          <a:blip r:embed="rId3">
            <a:alphaModFix/>
          </a:blip>
          <a:srcRect b="0" l="0" r="0" t="0"/>
          <a:stretch/>
        </p:blipFill>
        <p:spPr>
          <a:xfrm>
            <a:off x="8026800" y="4463638"/>
            <a:ext cx="4008960" cy="2161080"/>
          </a:xfrm>
          <a:prstGeom prst="rect">
            <a:avLst/>
          </a:prstGeom>
          <a:noFill/>
          <a:ln>
            <a:noFill/>
          </a:ln>
        </p:spPr>
      </p:pic>
      <p:sp>
        <p:nvSpPr>
          <p:cNvPr id="589" name="Google Shape;589;g1727aa10a7d_0_173"/>
          <p:cNvSpPr/>
          <p:nvPr/>
        </p:nvSpPr>
        <p:spPr>
          <a:xfrm>
            <a:off x="678600" y="4463625"/>
            <a:ext cx="7161900" cy="345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Arial"/>
                <a:ea typeface="Arial"/>
                <a:cs typeface="Arial"/>
                <a:sym typeface="Arial"/>
              </a:rPr>
              <a:t>how many times the SQL correlated subquery is executed?</a:t>
            </a:r>
            <a:endParaRPr b="0" i="0" sz="1800" u="none" cap="none" strike="noStrike">
              <a:solidFill>
                <a:srgbClr val="000000"/>
              </a:solidFill>
              <a:latin typeface="Arial"/>
              <a:ea typeface="Arial"/>
              <a:cs typeface="Arial"/>
              <a:sym typeface="Arial"/>
            </a:endParaRPr>
          </a:p>
        </p:txBody>
      </p:sp>
      <p:pic>
        <p:nvPicPr>
          <p:cNvPr id="590" name="Google Shape;590;g1727aa10a7d_0_173"/>
          <p:cNvPicPr preferRelativeResize="0"/>
          <p:nvPr/>
        </p:nvPicPr>
        <p:blipFill rotWithShape="1">
          <a:blip r:embed="rId4">
            <a:alphaModFix/>
          </a:blip>
          <a:srcRect b="0" l="0" r="0" t="0"/>
          <a:stretch/>
        </p:blipFill>
        <p:spPr>
          <a:xfrm>
            <a:off x="678600" y="4909285"/>
            <a:ext cx="6818400" cy="1494000"/>
          </a:xfrm>
          <a:prstGeom prst="rect">
            <a:avLst/>
          </a:prstGeom>
          <a:noFill/>
          <a:ln>
            <a:noFill/>
          </a:ln>
        </p:spPr>
      </p:pic>
      <p:sp>
        <p:nvSpPr>
          <p:cNvPr id="591" name="Google Shape;591;g1727aa10a7d_0_173"/>
          <p:cNvSpPr txBox="1"/>
          <p:nvPr>
            <p:ph type="title"/>
          </p:nvPr>
        </p:nvSpPr>
        <p:spPr>
          <a:xfrm>
            <a:off x="609480" y="273600"/>
            <a:ext cx="10971000" cy="114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592" name="Google Shape;592;g1727aa10a7d_0_173"/>
          <p:cNvSpPr txBox="1"/>
          <p:nvPr>
            <p:ph idx="1" type="subTitle"/>
          </p:nvPr>
        </p:nvSpPr>
        <p:spPr>
          <a:xfrm>
            <a:off x="609480" y="1604520"/>
            <a:ext cx="621300" cy="397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593" name="Google Shape;593;g1727aa10a7d_0_173"/>
          <p:cNvPicPr preferRelativeResize="0"/>
          <p:nvPr/>
        </p:nvPicPr>
        <p:blipFill>
          <a:blip r:embed="rId5">
            <a:alphaModFix/>
          </a:blip>
          <a:stretch>
            <a:fillRect/>
          </a:stretch>
        </p:blipFill>
        <p:spPr>
          <a:xfrm>
            <a:off x="834750" y="1596172"/>
            <a:ext cx="11201002" cy="2688240"/>
          </a:xfrm>
          <a:prstGeom prst="rect">
            <a:avLst/>
          </a:prstGeom>
          <a:noFill/>
          <a:ln>
            <a:noFill/>
          </a:ln>
        </p:spPr>
      </p:pic>
      <p:pic>
        <p:nvPicPr>
          <p:cNvPr id="594" name="Google Shape;594;g1727aa10a7d_0_173"/>
          <p:cNvPicPr preferRelativeResize="0"/>
          <p:nvPr/>
        </p:nvPicPr>
        <p:blipFill rotWithShape="1">
          <a:blip r:embed="rId6">
            <a:alphaModFix/>
          </a:blip>
          <a:srcRect b="0" l="0" r="0" t="0"/>
          <a:stretch/>
        </p:blipFill>
        <p:spPr>
          <a:xfrm>
            <a:off x="3193210" y="6403265"/>
            <a:ext cx="4303800" cy="39852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4" name="Shape 1304"/>
        <p:cNvGrpSpPr/>
        <p:nvPr/>
      </p:nvGrpSpPr>
      <p:grpSpPr>
        <a:xfrm>
          <a:off x="0" y="0"/>
          <a:ext cx="0" cy="0"/>
          <a:chOff x="0" y="0"/>
          <a:chExt cx="0" cy="0"/>
        </a:xfrm>
      </p:grpSpPr>
      <p:sp>
        <p:nvSpPr>
          <p:cNvPr id="1305" name="Google Shape;1305;p5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SCALER (1 ROW 1 COLUMN)</a:t>
            </a:r>
            <a:endParaRPr b="0" i="0" sz="4000" u="none" cap="none" strike="noStrike">
              <a:solidFill>
                <a:srgbClr val="000000"/>
              </a:solidFill>
              <a:latin typeface="Arial"/>
              <a:ea typeface="Arial"/>
              <a:cs typeface="Arial"/>
              <a:sym typeface="Arial"/>
            </a:endParaRPr>
          </a:p>
        </p:txBody>
      </p:sp>
      <p:sp>
        <p:nvSpPr>
          <p:cNvPr id="1306" name="Google Shape;1306;p5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7" name="Google Shape;1307;p59"/>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308" name="Google Shape;1308;p59"/>
          <p:cNvPicPr preferRelativeResize="0"/>
          <p:nvPr/>
        </p:nvPicPr>
        <p:blipFill rotWithShape="1">
          <a:blip r:embed="rId4">
            <a:alphaModFix/>
          </a:blip>
          <a:srcRect b="0" l="0" r="0" t="0"/>
          <a:stretch/>
        </p:blipFill>
        <p:spPr>
          <a:xfrm>
            <a:off x="405720" y="2446920"/>
            <a:ext cx="10578240" cy="2035800"/>
          </a:xfrm>
          <a:prstGeom prst="rect">
            <a:avLst/>
          </a:prstGeom>
          <a:noFill/>
          <a:ln>
            <a:noFill/>
          </a:ln>
        </p:spPr>
      </p:pic>
      <p:pic>
        <p:nvPicPr>
          <p:cNvPr id="1309" name="Google Shape;1309;p59"/>
          <p:cNvPicPr preferRelativeResize="0"/>
          <p:nvPr/>
        </p:nvPicPr>
        <p:blipFill rotWithShape="1">
          <a:blip r:embed="rId5">
            <a:alphaModFix/>
          </a:blip>
          <a:srcRect b="0" l="0" r="0" t="0"/>
          <a:stretch/>
        </p:blipFill>
        <p:spPr>
          <a:xfrm>
            <a:off x="693360" y="5139720"/>
            <a:ext cx="5655240" cy="845640"/>
          </a:xfrm>
          <a:prstGeom prst="rect">
            <a:avLst/>
          </a:prstGeom>
          <a:noFill/>
          <a:ln>
            <a:noFill/>
          </a:ln>
        </p:spPr>
      </p:pic>
      <p:pic>
        <p:nvPicPr>
          <p:cNvPr id="1310" name="Google Shape;1310;p59"/>
          <p:cNvPicPr preferRelativeResize="0"/>
          <p:nvPr/>
        </p:nvPicPr>
        <p:blipFill rotWithShape="1">
          <a:blip r:embed="rId6">
            <a:alphaModFix/>
          </a:blip>
          <a:srcRect b="0" l="0" r="0" t="0"/>
          <a:stretch/>
        </p:blipFill>
        <p:spPr>
          <a:xfrm>
            <a:off x="7740360" y="5025960"/>
            <a:ext cx="3426120" cy="107316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5" name="Shape 1315"/>
        <p:cNvGrpSpPr/>
        <p:nvPr/>
      </p:nvGrpSpPr>
      <p:grpSpPr>
        <a:xfrm>
          <a:off x="0" y="0"/>
          <a:ext cx="0" cy="0"/>
          <a:chOff x="0" y="0"/>
          <a:chExt cx="0" cy="0"/>
        </a:xfrm>
      </p:grpSpPr>
      <p:sp>
        <p:nvSpPr>
          <p:cNvPr id="1316" name="Google Shape;1316;p60"/>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CAN WE GET THIS WITHOUT SUBQUERY?</a:t>
            </a:r>
            <a:endParaRPr b="0" i="0" sz="4000" u="none" cap="none" strike="noStrike">
              <a:solidFill>
                <a:srgbClr val="000000"/>
              </a:solidFill>
              <a:latin typeface="Arial"/>
              <a:ea typeface="Arial"/>
              <a:cs typeface="Arial"/>
              <a:sym typeface="Arial"/>
            </a:endParaRPr>
          </a:p>
        </p:txBody>
      </p:sp>
      <p:sp>
        <p:nvSpPr>
          <p:cNvPr id="1317" name="Google Shape;1317;p6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8" name="Google Shape;1318;p60"/>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319" name="Google Shape;1319;p60"/>
          <p:cNvPicPr preferRelativeResize="0"/>
          <p:nvPr/>
        </p:nvPicPr>
        <p:blipFill rotWithShape="1">
          <a:blip r:embed="rId4">
            <a:alphaModFix/>
          </a:blip>
          <a:srcRect b="0" l="0" r="0" t="0"/>
          <a:stretch/>
        </p:blipFill>
        <p:spPr>
          <a:xfrm>
            <a:off x="7266960" y="2812320"/>
            <a:ext cx="4146480" cy="1299240"/>
          </a:xfrm>
          <a:prstGeom prst="rect">
            <a:avLst/>
          </a:prstGeom>
          <a:noFill/>
          <a:ln>
            <a:noFill/>
          </a:ln>
        </p:spPr>
      </p:pic>
      <p:pic>
        <p:nvPicPr>
          <p:cNvPr id="1320" name="Google Shape;1320;p60"/>
          <p:cNvPicPr preferRelativeResize="0"/>
          <p:nvPr/>
        </p:nvPicPr>
        <p:blipFill rotWithShape="1">
          <a:blip r:embed="rId5">
            <a:alphaModFix/>
          </a:blip>
          <a:srcRect b="0" l="0" r="0" t="0"/>
          <a:stretch/>
        </p:blipFill>
        <p:spPr>
          <a:xfrm>
            <a:off x="266760" y="2996640"/>
            <a:ext cx="6221160" cy="9306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5" name="Shape 1325"/>
        <p:cNvGrpSpPr/>
        <p:nvPr/>
      </p:nvGrpSpPr>
      <p:grpSpPr>
        <a:xfrm>
          <a:off x="0" y="0"/>
          <a:ext cx="0" cy="0"/>
          <a:chOff x="0" y="0"/>
          <a:chExt cx="0" cy="0"/>
        </a:xfrm>
      </p:grpSpPr>
      <p:sp>
        <p:nvSpPr>
          <p:cNvPr id="1326" name="Google Shape;1326;p6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WHAT ABOUT THE INNER QUERY?</a:t>
            </a:r>
            <a:endParaRPr b="0" i="0" sz="4000" u="none" cap="none" strike="noStrike">
              <a:solidFill>
                <a:srgbClr val="000000"/>
              </a:solidFill>
              <a:latin typeface="Arial"/>
              <a:ea typeface="Arial"/>
              <a:cs typeface="Arial"/>
              <a:sym typeface="Arial"/>
            </a:endParaRPr>
          </a:p>
        </p:txBody>
      </p:sp>
      <p:sp>
        <p:nvSpPr>
          <p:cNvPr id="1327" name="Google Shape;1327;p6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8" name="Google Shape;1328;p61"/>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329" name="Google Shape;1329;p61"/>
          <p:cNvPicPr preferRelativeResize="0"/>
          <p:nvPr/>
        </p:nvPicPr>
        <p:blipFill rotWithShape="1">
          <a:blip r:embed="rId4">
            <a:alphaModFix/>
          </a:blip>
          <a:srcRect b="0" l="0" r="0" t="0"/>
          <a:stretch/>
        </p:blipFill>
        <p:spPr>
          <a:xfrm>
            <a:off x="6452640" y="2902680"/>
            <a:ext cx="4396680" cy="415080"/>
          </a:xfrm>
          <a:prstGeom prst="rect">
            <a:avLst/>
          </a:prstGeom>
          <a:noFill/>
          <a:ln>
            <a:noFill/>
          </a:ln>
        </p:spPr>
      </p:pic>
      <p:pic>
        <p:nvPicPr>
          <p:cNvPr id="1330" name="Google Shape;1330;p61"/>
          <p:cNvPicPr preferRelativeResize="0"/>
          <p:nvPr/>
        </p:nvPicPr>
        <p:blipFill rotWithShape="1">
          <a:blip r:embed="rId5">
            <a:alphaModFix/>
          </a:blip>
          <a:srcRect b="0" l="0" r="0" t="0"/>
          <a:stretch/>
        </p:blipFill>
        <p:spPr>
          <a:xfrm>
            <a:off x="93600" y="2476080"/>
            <a:ext cx="6221160" cy="930600"/>
          </a:xfrm>
          <a:prstGeom prst="rect">
            <a:avLst/>
          </a:prstGeom>
          <a:noFill/>
          <a:ln>
            <a:noFill/>
          </a:ln>
        </p:spPr>
      </p:pic>
      <p:pic>
        <p:nvPicPr>
          <p:cNvPr id="1331" name="Google Shape;1331;p61"/>
          <p:cNvPicPr preferRelativeResize="0"/>
          <p:nvPr/>
        </p:nvPicPr>
        <p:blipFill rotWithShape="1">
          <a:blip r:embed="rId6">
            <a:alphaModFix/>
          </a:blip>
          <a:srcRect b="0" l="0" r="0" t="0"/>
          <a:stretch/>
        </p:blipFill>
        <p:spPr>
          <a:xfrm>
            <a:off x="7850520" y="3943080"/>
            <a:ext cx="2048400" cy="1230120"/>
          </a:xfrm>
          <a:prstGeom prst="rect">
            <a:avLst/>
          </a:prstGeom>
          <a:noFill/>
          <a:ln>
            <a:noFill/>
          </a:ln>
        </p:spPr>
      </p:pic>
      <p:pic>
        <p:nvPicPr>
          <p:cNvPr id="1332" name="Google Shape;1332;p61"/>
          <p:cNvPicPr preferRelativeResize="0"/>
          <p:nvPr/>
        </p:nvPicPr>
        <p:blipFill rotWithShape="1">
          <a:blip r:embed="rId7">
            <a:alphaModFix/>
          </a:blip>
          <a:srcRect b="0" l="0" r="0" t="0"/>
          <a:stretch/>
        </p:blipFill>
        <p:spPr>
          <a:xfrm>
            <a:off x="1202760" y="3873960"/>
            <a:ext cx="4146480" cy="1299240"/>
          </a:xfrm>
          <a:prstGeom prst="rect">
            <a:avLst/>
          </a:prstGeom>
          <a:noFill/>
          <a:ln>
            <a:noFill/>
          </a:ln>
        </p:spPr>
      </p:pic>
      <p:pic>
        <p:nvPicPr>
          <p:cNvPr id="1333" name="Google Shape;1333;p61"/>
          <p:cNvPicPr preferRelativeResize="0"/>
          <p:nvPr/>
        </p:nvPicPr>
        <p:blipFill rotWithShape="1">
          <a:blip r:embed="rId8">
            <a:alphaModFix/>
          </a:blip>
          <a:srcRect b="0" l="0" r="0" t="0"/>
          <a:stretch/>
        </p:blipFill>
        <p:spPr>
          <a:xfrm>
            <a:off x="6831000" y="6125040"/>
            <a:ext cx="3068280" cy="452520"/>
          </a:xfrm>
          <a:prstGeom prst="rect">
            <a:avLst/>
          </a:prstGeom>
          <a:noFill/>
          <a:ln>
            <a:noFill/>
          </a:ln>
        </p:spPr>
      </p:pic>
      <p:sp>
        <p:nvSpPr>
          <p:cNvPr id="1334" name="Google Shape;1334;p61"/>
          <p:cNvSpPr/>
          <p:nvPr/>
        </p:nvSpPr>
        <p:spPr>
          <a:xfrm>
            <a:off x="2808000" y="6179760"/>
            <a:ext cx="41266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orbel"/>
                <a:ea typeface="Corbel"/>
                <a:cs typeface="Corbel"/>
                <a:sym typeface="Corbel"/>
              </a:rPr>
              <a:t>Which operator can’t be used?</a:t>
            </a:r>
            <a:endParaRPr b="0" i="0" sz="1800" u="none" cap="none" strike="noStrike">
              <a:solidFill>
                <a:srgbClr val="000000"/>
              </a:solidFill>
              <a:latin typeface="Arial"/>
              <a:ea typeface="Arial"/>
              <a:cs typeface="Arial"/>
              <a:sym typeface="Arial"/>
            </a:endParaRPr>
          </a:p>
        </p:txBody>
      </p:sp>
      <p:sp>
        <p:nvSpPr>
          <p:cNvPr id="1335" name="Google Shape;1335;p61"/>
          <p:cNvSpPr/>
          <p:nvPr/>
        </p:nvSpPr>
        <p:spPr>
          <a:xfrm>
            <a:off x="10056240" y="6472800"/>
            <a:ext cx="248544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83C6"/>
                </a:solidFill>
                <a:latin typeface="Corbel"/>
                <a:ea typeface="Corbel"/>
                <a:cs typeface="Corbel"/>
                <a:sym typeface="Corbel"/>
              </a:rPr>
              <a:t>More on this later</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0" name="Shape 1340"/>
        <p:cNvGrpSpPr/>
        <p:nvPr/>
      </p:nvGrpSpPr>
      <p:grpSpPr>
        <a:xfrm>
          <a:off x="0" y="0"/>
          <a:ext cx="0" cy="0"/>
          <a:chOff x="0" y="0"/>
          <a:chExt cx="0" cy="0"/>
        </a:xfrm>
      </p:grpSpPr>
      <p:sp>
        <p:nvSpPr>
          <p:cNvPr id="1341" name="Google Shape;1341;p6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REWRITE</a:t>
            </a:r>
            <a:endParaRPr b="0" i="0" sz="4000" u="none" cap="none" strike="noStrike">
              <a:solidFill>
                <a:srgbClr val="000000"/>
              </a:solidFill>
              <a:latin typeface="Arial"/>
              <a:ea typeface="Arial"/>
              <a:cs typeface="Arial"/>
              <a:sym typeface="Arial"/>
            </a:endParaRPr>
          </a:p>
        </p:txBody>
      </p:sp>
      <p:sp>
        <p:nvSpPr>
          <p:cNvPr id="1342" name="Google Shape;1342;p6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3" name="Google Shape;1343;p62"/>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344" name="Google Shape;1344;p62"/>
          <p:cNvPicPr preferRelativeResize="0"/>
          <p:nvPr/>
        </p:nvPicPr>
        <p:blipFill rotWithShape="1">
          <a:blip r:embed="rId4">
            <a:alphaModFix/>
          </a:blip>
          <a:srcRect b="0" l="0" r="0" t="0"/>
          <a:stretch/>
        </p:blipFill>
        <p:spPr>
          <a:xfrm>
            <a:off x="261720" y="2979720"/>
            <a:ext cx="6221160" cy="930600"/>
          </a:xfrm>
          <a:prstGeom prst="rect">
            <a:avLst/>
          </a:prstGeom>
          <a:noFill/>
          <a:ln>
            <a:noFill/>
          </a:ln>
        </p:spPr>
      </p:pic>
      <p:pic>
        <p:nvPicPr>
          <p:cNvPr id="1345" name="Google Shape;1345;p62"/>
          <p:cNvPicPr preferRelativeResize="0"/>
          <p:nvPr/>
        </p:nvPicPr>
        <p:blipFill rotWithShape="1">
          <a:blip r:embed="rId5">
            <a:alphaModFix/>
          </a:blip>
          <a:srcRect b="0" l="0" r="0" t="0"/>
          <a:stretch/>
        </p:blipFill>
        <p:spPr>
          <a:xfrm>
            <a:off x="7500600" y="2979720"/>
            <a:ext cx="4284720" cy="1005480"/>
          </a:xfrm>
          <a:prstGeom prst="rect">
            <a:avLst/>
          </a:prstGeom>
          <a:noFill/>
          <a:ln>
            <a:noFill/>
          </a:ln>
        </p:spPr>
      </p:pic>
      <p:pic>
        <p:nvPicPr>
          <p:cNvPr id="1346" name="Google Shape;1346;p62"/>
          <p:cNvPicPr preferRelativeResize="0"/>
          <p:nvPr/>
        </p:nvPicPr>
        <p:blipFill rotWithShape="1">
          <a:blip r:embed="rId6">
            <a:alphaModFix/>
          </a:blip>
          <a:srcRect b="0" l="0" r="0" t="0"/>
          <a:stretch/>
        </p:blipFill>
        <p:spPr>
          <a:xfrm>
            <a:off x="4020120" y="4345560"/>
            <a:ext cx="4146480" cy="1218600"/>
          </a:xfrm>
          <a:prstGeom prst="rect">
            <a:avLst/>
          </a:prstGeom>
          <a:noFill/>
          <a:ln>
            <a:noFill/>
          </a:ln>
        </p:spPr>
      </p:pic>
      <p:sp>
        <p:nvSpPr>
          <p:cNvPr id="1347" name="Google Shape;1347;p62"/>
          <p:cNvSpPr/>
          <p:nvPr/>
        </p:nvSpPr>
        <p:spPr>
          <a:xfrm>
            <a:off x="341640" y="6436800"/>
            <a:ext cx="30312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rbel"/>
                <a:ea typeface="Corbel"/>
                <a:cs typeface="Corbel"/>
                <a:sym typeface="Corbel"/>
              </a:rPr>
              <a:t>Subquery vs hard coding</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2" name="Shape 1352"/>
        <p:cNvGrpSpPr/>
        <p:nvPr/>
      </p:nvGrpSpPr>
      <p:grpSpPr>
        <a:xfrm>
          <a:off x="0" y="0"/>
          <a:ext cx="0" cy="0"/>
          <a:chOff x="0" y="0"/>
          <a:chExt cx="0" cy="0"/>
        </a:xfrm>
      </p:grpSpPr>
      <p:sp>
        <p:nvSpPr>
          <p:cNvPr id="1353" name="Google Shape;1353;p63"/>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SCALAR SUBQUERIES</a:t>
            </a:r>
            <a:endParaRPr b="0" i="0" sz="4000" u="none" cap="none" strike="noStrike">
              <a:solidFill>
                <a:srgbClr val="000000"/>
              </a:solidFill>
              <a:latin typeface="Arial"/>
              <a:ea typeface="Arial"/>
              <a:cs typeface="Arial"/>
              <a:sym typeface="Arial"/>
            </a:endParaRPr>
          </a:p>
        </p:txBody>
      </p:sp>
      <p:sp>
        <p:nvSpPr>
          <p:cNvPr id="1354" name="Google Shape;1354;p63"/>
          <p:cNvSpPr/>
          <p:nvPr/>
        </p:nvSpPr>
        <p:spPr>
          <a:xfrm>
            <a:off x="1202760" y="2011680"/>
            <a:ext cx="9780840" cy="420300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FFFFFF"/>
                </a:solidFill>
                <a:latin typeface="Corbel"/>
                <a:ea typeface="Corbel"/>
                <a:cs typeface="Corbel"/>
                <a:sym typeface="Corbel"/>
              </a:rPr>
              <a:t>Inequalities</a:t>
            </a:r>
            <a:endParaRPr b="0" i="0" sz="3200" u="none" cap="none" strike="noStrike">
              <a:solidFill>
                <a:srgbClr val="000000"/>
              </a:solidFill>
              <a:latin typeface="Arial"/>
              <a:ea typeface="Arial"/>
              <a:cs typeface="Arial"/>
              <a:sym typeface="Arial"/>
            </a:endParaRPr>
          </a:p>
        </p:txBody>
      </p:sp>
      <p:pic>
        <p:nvPicPr>
          <p:cNvPr id="1355" name="Google Shape;1355;p63"/>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356" name="Google Shape;1356;p63"/>
          <p:cNvPicPr preferRelativeResize="0"/>
          <p:nvPr/>
        </p:nvPicPr>
        <p:blipFill rotWithShape="1">
          <a:blip r:embed="rId4">
            <a:alphaModFix/>
          </a:blip>
          <a:srcRect b="0" l="0" r="0" t="0"/>
          <a:stretch/>
        </p:blipFill>
        <p:spPr>
          <a:xfrm>
            <a:off x="866520" y="2556000"/>
            <a:ext cx="4969440" cy="959040"/>
          </a:xfrm>
          <a:prstGeom prst="rect">
            <a:avLst/>
          </a:prstGeom>
          <a:noFill/>
          <a:ln>
            <a:noFill/>
          </a:ln>
        </p:spPr>
      </p:pic>
      <p:pic>
        <p:nvPicPr>
          <p:cNvPr id="1357" name="Google Shape;1357;p63"/>
          <p:cNvPicPr preferRelativeResize="0"/>
          <p:nvPr/>
        </p:nvPicPr>
        <p:blipFill rotWithShape="1">
          <a:blip r:embed="rId5">
            <a:alphaModFix/>
          </a:blip>
          <a:srcRect b="0" l="0" r="0" t="0"/>
          <a:stretch/>
        </p:blipFill>
        <p:spPr>
          <a:xfrm>
            <a:off x="6415200" y="2546640"/>
            <a:ext cx="4998240" cy="968400"/>
          </a:xfrm>
          <a:prstGeom prst="rect">
            <a:avLst/>
          </a:prstGeom>
          <a:noFill/>
          <a:ln>
            <a:noFill/>
          </a:ln>
        </p:spPr>
      </p:pic>
      <p:pic>
        <p:nvPicPr>
          <p:cNvPr id="1358" name="Google Shape;1358;p63"/>
          <p:cNvPicPr preferRelativeResize="0"/>
          <p:nvPr/>
        </p:nvPicPr>
        <p:blipFill rotWithShape="1">
          <a:blip r:embed="rId6">
            <a:alphaModFix/>
          </a:blip>
          <a:srcRect b="0" l="0" r="0" t="0"/>
          <a:stretch/>
        </p:blipFill>
        <p:spPr>
          <a:xfrm>
            <a:off x="4614840" y="4928040"/>
            <a:ext cx="2957040" cy="1831320"/>
          </a:xfrm>
          <a:prstGeom prst="rect">
            <a:avLst/>
          </a:prstGeom>
          <a:noFill/>
          <a:ln>
            <a:noFill/>
          </a:ln>
        </p:spPr>
      </p:pic>
      <p:pic>
        <p:nvPicPr>
          <p:cNvPr id="1359" name="Google Shape;1359;p63"/>
          <p:cNvPicPr preferRelativeResize="0"/>
          <p:nvPr/>
        </p:nvPicPr>
        <p:blipFill rotWithShape="1">
          <a:blip r:embed="rId7">
            <a:alphaModFix/>
          </a:blip>
          <a:srcRect b="0" l="0" r="0" t="0"/>
          <a:stretch/>
        </p:blipFill>
        <p:spPr>
          <a:xfrm>
            <a:off x="3813480" y="4392360"/>
            <a:ext cx="4559760" cy="349200"/>
          </a:xfrm>
          <a:prstGeom prst="rect">
            <a:avLst/>
          </a:prstGeom>
          <a:noFill/>
          <a:ln>
            <a:noFill/>
          </a:ln>
        </p:spPr>
      </p:pic>
      <p:sp>
        <p:nvSpPr>
          <p:cNvPr id="1360" name="Google Shape;1360;p63"/>
          <p:cNvSpPr/>
          <p:nvPr/>
        </p:nvSpPr>
        <p:spPr>
          <a:xfrm>
            <a:off x="7654680" y="5613840"/>
            <a:ext cx="485532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orbel"/>
                <a:ea typeface="Corbel"/>
                <a:cs typeface="Corbel"/>
                <a:sym typeface="Corbel"/>
              </a:rPr>
              <a:t>Which query produces which result?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5" name="Shape 1365"/>
        <p:cNvGrpSpPr/>
        <p:nvPr/>
      </p:nvGrpSpPr>
      <p:grpSpPr>
        <a:xfrm>
          <a:off x="0" y="0"/>
          <a:ext cx="0" cy="0"/>
          <a:chOff x="0" y="0"/>
          <a:chExt cx="0" cy="0"/>
        </a:xfrm>
      </p:grpSpPr>
      <p:sp>
        <p:nvSpPr>
          <p:cNvPr id="1366" name="Google Shape;1366;p64"/>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SOLUTION</a:t>
            </a:r>
            <a:endParaRPr b="0" i="0" sz="4000" u="none" cap="none" strike="noStrike">
              <a:solidFill>
                <a:srgbClr val="000000"/>
              </a:solidFill>
              <a:latin typeface="Arial"/>
              <a:ea typeface="Arial"/>
              <a:cs typeface="Arial"/>
              <a:sym typeface="Arial"/>
            </a:endParaRPr>
          </a:p>
        </p:txBody>
      </p:sp>
      <p:sp>
        <p:nvSpPr>
          <p:cNvPr id="1367" name="Google Shape;1367;p64"/>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3600"/>
              <a:buFont typeface="Arial"/>
              <a:buNone/>
            </a:pPr>
            <a:r>
              <a:rPr b="0" i="0" lang="en-US" sz="3600" u="none" cap="none" strike="noStrike">
                <a:solidFill>
                  <a:srgbClr val="FFFFFF"/>
                </a:solidFill>
                <a:latin typeface="Corbel"/>
                <a:ea typeface="Corbel"/>
                <a:cs typeface="Corbel"/>
                <a:sym typeface="Corbel"/>
              </a:rPr>
              <a:t>Inequalities</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1400"/>
              </a:spcBef>
              <a:spcAft>
                <a:spcPts val="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p:txBody>
      </p:sp>
      <p:pic>
        <p:nvPicPr>
          <p:cNvPr id="1368" name="Google Shape;1368;p64"/>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369" name="Google Shape;1369;p64"/>
          <p:cNvPicPr preferRelativeResize="0"/>
          <p:nvPr/>
        </p:nvPicPr>
        <p:blipFill rotWithShape="1">
          <a:blip r:embed="rId4">
            <a:alphaModFix/>
          </a:blip>
          <a:srcRect b="0" l="0" r="0" t="0"/>
          <a:stretch/>
        </p:blipFill>
        <p:spPr>
          <a:xfrm>
            <a:off x="866520" y="2556000"/>
            <a:ext cx="4969440" cy="959040"/>
          </a:xfrm>
          <a:prstGeom prst="rect">
            <a:avLst/>
          </a:prstGeom>
          <a:noFill/>
          <a:ln>
            <a:noFill/>
          </a:ln>
        </p:spPr>
      </p:pic>
      <p:pic>
        <p:nvPicPr>
          <p:cNvPr id="1370" name="Google Shape;1370;p64"/>
          <p:cNvPicPr preferRelativeResize="0"/>
          <p:nvPr/>
        </p:nvPicPr>
        <p:blipFill rotWithShape="1">
          <a:blip r:embed="rId5">
            <a:alphaModFix/>
          </a:blip>
          <a:srcRect b="0" l="0" r="0" t="0"/>
          <a:stretch/>
        </p:blipFill>
        <p:spPr>
          <a:xfrm>
            <a:off x="6415200" y="2546640"/>
            <a:ext cx="4998240" cy="968400"/>
          </a:xfrm>
          <a:prstGeom prst="rect">
            <a:avLst/>
          </a:prstGeom>
          <a:noFill/>
          <a:ln>
            <a:noFill/>
          </a:ln>
        </p:spPr>
      </p:pic>
      <p:pic>
        <p:nvPicPr>
          <p:cNvPr id="1371" name="Google Shape;1371;p64"/>
          <p:cNvPicPr preferRelativeResize="0"/>
          <p:nvPr/>
        </p:nvPicPr>
        <p:blipFill rotWithShape="1">
          <a:blip r:embed="rId6">
            <a:alphaModFix/>
          </a:blip>
          <a:srcRect b="0" l="0" r="0" t="0"/>
          <a:stretch/>
        </p:blipFill>
        <p:spPr>
          <a:xfrm>
            <a:off x="1629000" y="3736800"/>
            <a:ext cx="2957040" cy="1831320"/>
          </a:xfrm>
          <a:prstGeom prst="rect">
            <a:avLst/>
          </a:prstGeom>
          <a:noFill/>
          <a:ln>
            <a:noFill/>
          </a:ln>
        </p:spPr>
      </p:pic>
      <p:pic>
        <p:nvPicPr>
          <p:cNvPr id="1372" name="Google Shape;1372;p64"/>
          <p:cNvPicPr preferRelativeResize="0"/>
          <p:nvPr/>
        </p:nvPicPr>
        <p:blipFill rotWithShape="1">
          <a:blip r:embed="rId7">
            <a:alphaModFix/>
          </a:blip>
          <a:srcRect b="0" l="0" r="0" t="0"/>
          <a:stretch/>
        </p:blipFill>
        <p:spPr>
          <a:xfrm>
            <a:off x="6634440" y="4095360"/>
            <a:ext cx="4559760" cy="349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7" name="Shape 1377"/>
        <p:cNvGrpSpPr/>
        <p:nvPr/>
      </p:nvGrpSpPr>
      <p:grpSpPr>
        <a:xfrm>
          <a:off x="0" y="0"/>
          <a:ext cx="0" cy="0"/>
          <a:chOff x="0" y="0"/>
          <a:chExt cx="0" cy="0"/>
        </a:xfrm>
      </p:grpSpPr>
      <p:sp>
        <p:nvSpPr>
          <p:cNvPr id="1378" name="Google Shape;1378;p65"/>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CLARIFICATION</a:t>
            </a:r>
            <a:endParaRPr b="0" i="0" sz="4000" u="none" cap="none" strike="noStrike">
              <a:solidFill>
                <a:srgbClr val="000000"/>
              </a:solidFill>
              <a:latin typeface="Arial"/>
              <a:ea typeface="Arial"/>
              <a:cs typeface="Arial"/>
              <a:sym typeface="Arial"/>
            </a:endParaRPr>
          </a:p>
        </p:txBody>
      </p:sp>
      <p:sp>
        <p:nvSpPr>
          <p:cNvPr id="1379" name="Google Shape;1379;p6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0" name="Google Shape;1380;p65"/>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381" name="Google Shape;1381;p65"/>
          <p:cNvPicPr preferRelativeResize="0"/>
          <p:nvPr/>
        </p:nvPicPr>
        <p:blipFill rotWithShape="1">
          <a:blip r:embed="rId4">
            <a:alphaModFix/>
          </a:blip>
          <a:srcRect b="0" l="0" r="0" t="0"/>
          <a:stretch/>
        </p:blipFill>
        <p:spPr>
          <a:xfrm>
            <a:off x="2306160" y="2678760"/>
            <a:ext cx="7054200" cy="415080"/>
          </a:xfrm>
          <a:prstGeom prst="rect">
            <a:avLst/>
          </a:prstGeom>
          <a:noFill/>
          <a:ln>
            <a:noFill/>
          </a:ln>
        </p:spPr>
      </p:pic>
      <p:pic>
        <p:nvPicPr>
          <p:cNvPr id="1382" name="Google Shape;1382;p65"/>
          <p:cNvPicPr preferRelativeResize="0"/>
          <p:nvPr/>
        </p:nvPicPr>
        <p:blipFill rotWithShape="1">
          <a:blip r:embed="rId5">
            <a:alphaModFix/>
          </a:blip>
          <a:srcRect b="0" l="0" r="0" t="0"/>
          <a:stretch/>
        </p:blipFill>
        <p:spPr>
          <a:xfrm>
            <a:off x="4928040" y="3538800"/>
            <a:ext cx="1511280" cy="1568520"/>
          </a:xfrm>
          <a:prstGeom prst="rect">
            <a:avLst/>
          </a:prstGeom>
          <a:noFill/>
          <a:ln>
            <a:noFill/>
          </a:ln>
        </p:spPr>
      </p:pic>
      <p:pic>
        <p:nvPicPr>
          <p:cNvPr id="1383" name="Google Shape;1383;p65"/>
          <p:cNvPicPr preferRelativeResize="0"/>
          <p:nvPr/>
        </p:nvPicPr>
        <p:blipFill rotWithShape="1">
          <a:blip r:embed="rId6">
            <a:alphaModFix/>
          </a:blip>
          <a:srcRect b="0" l="0" r="0" t="0"/>
          <a:stretch/>
        </p:blipFill>
        <p:spPr>
          <a:xfrm>
            <a:off x="2306160" y="5762160"/>
            <a:ext cx="3068280" cy="452520"/>
          </a:xfrm>
          <a:prstGeom prst="rect">
            <a:avLst/>
          </a:prstGeom>
          <a:noFill/>
          <a:ln>
            <a:noFill/>
          </a:ln>
        </p:spPr>
      </p:pic>
      <p:sp>
        <p:nvSpPr>
          <p:cNvPr id="1384" name="Google Shape;1384;p65"/>
          <p:cNvSpPr/>
          <p:nvPr/>
        </p:nvSpPr>
        <p:spPr>
          <a:xfrm>
            <a:off x="6244920" y="5884920"/>
            <a:ext cx="59403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83C6"/>
                </a:solidFill>
                <a:latin typeface="Arial"/>
                <a:ea typeface="Arial"/>
                <a:cs typeface="Arial"/>
                <a:sym typeface="Arial"/>
              </a:rPr>
              <a:t>a single thing cannot be equated to a set of things.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9" name="Shape 1389"/>
        <p:cNvGrpSpPr/>
        <p:nvPr/>
      </p:nvGrpSpPr>
      <p:grpSpPr>
        <a:xfrm>
          <a:off x="0" y="0"/>
          <a:ext cx="0" cy="0"/>
          <a:chOff x="0" y="0"/>
          <a:chExt cx="0" cy="0"/>
        </a:xfrm>
      </p:grpSpPr>
      <p:sp>
        <p:nvSpPr>
          <p:cNvPr id="1390" name="Google Shape;1390;p66"/>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Clr>
                <a:srgbClr val="000000"/>
              </a:buClr>
              <a:buSzPts val="4000"/>
              <a:buFont typeface="Arial"/>
              <a:buNone/>
            </a:pPr>
            <a:r>
              <a:rPr b="0" i="0" lang="en-US" sz="4000" u="none" cap="none" strike="noStrike">
                <a:solidFill>
                  <a:srgbClr val="FFFFFF"/>
                </a:solidFill>
                <a:latin typeface="Corbel"/>
                <a:ea typeface="Corbel"/>
                <a:cs typeface="Corbel"/>
                <a:sym typeface="Corbel"/>
              </a:rPr>
              <a:t>CLARIFICATION</a:t>
            </a:r>
            <a:endParaRPr b="0" i="0" sz="4000" u="none" cap="none" strike="noStrike">
              <a:solidFill>
                <a:srgbClr val="000000"/>
              </a:solidFill>
              <a:latin typeface="Arial"/>
              <a:ea typeface="Arial"/>
              <a:cs typeface="Arial"/>
              <a:sym typeface="Arial"/>
            </a:endParaRPr>
          </a:p>
        </p:txBody>
      </p:sp>
      <p:sp>
        <p:nvSpPr>
          <p:cNvPr id="1391" name="Google Shape;1391;p6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2" name="Google Shape;1392;p66"/>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393" name="Google Shape;1393;p66"/>
          <p:cNvPicPr preferRelativeResize="0"/>
          <p:nvPr/>
        </p:nvPicPr>
        <p:blipFill rotWithShape="1">
          <a:blip r:embed="rId4">
            <a:alphaModFix/>
          </a:blip>
          <a:srcRect b="0" l="0" r="0" t="0"/>
          <a:stretch/>
        </p:blipFill>
        <p:spPr>
          <a:xfrm>
            <a:off x="2306160" y="2678760"/>
            <a:ext cx="7054200" cy="415080"/>
          </a:xfrm>
          <a:prstGeom prst="rect">
            <a:avLst/>
          </a:prstGeom>
          <a:noFill/>
          <a:ln>
            <a:noFill/>
          </a:ln>
        </p:spPr>
      </p:pic>
      <p:pic>
        <p:nvPicPr>
          <p:cNvPr id="1394" name="Google Shape;1394;p66"/>
          <p:cNvPicPr preferRelativeResize="0"/>
          <p:nvPr/>
        </p:nvPicPr>
        <p:blipFill rotWithShape="1">
          <a:blip r:embed="rId5">
            <a:alphaModFix/>
          </a:blip>
          <a:srcRect b="0" l="0" r="0" t="0"/>
          <a:stretch/>
        </p:blipFill>
        <p:spPr>
          <a:xfrm>
            <a:off x="4928040" y="3538800"/>
            <a:ext cx="1511280" cy="1568520"/>
          </a:xfrm>
          <a:prstGeom prst="rect">
            <a:avLst/>
          </a:prstGeom>
          <a:noFill/>
          <a:ln>
            <a:noFill/>
          </a:ln>
        </p:spPr>
      </p:pic>
      <p:pic>
        <p:nvPicPr>
          <p:cNvPr id="1395" name="Google Shape;1395;p66"/>
          <p:cNvPicPr preferRelativeResize="0"/>
          <p:nvPr/>
        </p:nvPicPr>
        <p:blipFill rotWithShape="1">
          <a:blip r:embed="rId6">
            <a:alphaModFix/>
          </a:blip>
          <a:srcRect b="0" l="0" r="0" t="0"/>
          <a:stretch/>
        </p:blipFill>
        <p:spPr>
          <a:xfrm>
            <a:off x="2306160" y="5762160"/>
            <a:ext cx="3068280" cy="452520"/>
          </a:xfrm>
          <a:prstGeom prst="rect">
            <a:avLst/>
          </a:prstGeom>
          <a:noFill/>
          <a:ln>
            <a:noFill/>
          </a:ln>
        </p:spPr>
      </p:pic>
      <p:sp>
        <p:nvSpPr>
          <p:cNvPr id="1396" name="Google Shape;1396;p66"/>
          <p:cNvSpPr/>
          <p:nvPr/>
        </p:nvSpPr>
        <p:spPr>
          <a:xfrm>
            <a:off x="6244920" y="5884920"/>
            <a:ext cx="59403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83C6"/>
                </a:solidFill>
                <a:latin typeface="Arial"/>
                <a:ea typeface="Arial"/>
                <a:cs typeface="Arial"/>
                <a:sym typeface="Arial"/>
              </a:rPr>
              <a:t>a single thing cannot be equated to a set of things.</a:t>
            </a:r>
            <a:endParaRPr b="0" i="0" sz="1800" u="none" cap="none" strike="noStrike">
              <a:solidFill>
                <a:srgbClr val="000000"/>
              </a:solidFill>
              <a:latin typeface="Arial"/>
              <a:ea typeface="Arial"/>
              <a:cs typeface="Arial"/>
              <a:sym typeface="Arial"/>
            </a:endParaRPr>
          </a:p>
        </p:txBody>
      </p:sp>
      <p:sp>
        <p:nvSpPr>
          <p:cNvPr id="1397" name="Google Shape;1397;p66"/>
          <p:cNvSpPr/>
          <p:nvPr/>
        </p:nvSpPr>
        <p:spPr>
          <a:xfrm>
            <a:off x="5746680" y="6494040"/>
            <a:ext cx="17769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orbel"/>
                <a:ea typeface="Corbel"/>
                <a:cs typeface="Corbel"/>
                <a:sym typeface="Corbel"/>
              </a:rPr>
              <a:t>How to solve?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2" name="Shape 1402"/>
        <p:cNvGrpSpPr/>
        <p:nvPr/>
      </p:nvGrpSpPr>
      <p:grpSpPr>
        <a:xfrm>
          <a:off x="0" y="0"/>
          <a:ext cx="0" cy="0"/>
          <a:chOff x="0" y="0"/>
          <a:chExt cx="0" cy="0"/>
        </a:xfrm>
      </p:grpSpPr>
      <p:sp>
        <p:nvSpPr>
          <p:cNvPr id="1403" name="Google Shape;1403;p67"/>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Clr>
                <a:srgbClr val="000000"/>
              </a:buClr>
              <a:buSzPts val="4000"/>
              <a:buFont typeface="Arial"/>
              <a:buNone/>
            </a:pPr>
            <a:r>
              <a:rPr b="1" i="0" lang="en-US" sz="4000" u="none" cap="none" strike="noStrike">
                <a:solidFill>
                  <a:srgbClr val="FFFFFF"/>
                </a:solidFill>
                <a:latin typeface="Corbel"/>
                <a:ea typeface="Corbel"/>
                <a:cs typeface="Corbel"/>
                <a:sym typeface="Corbel"/>
              </a:rPr>
              <a:t>MULTIPLE-ROW, SINGLE-COLUMN SUBQUERIES</a:t>
            </a:r>
            <a:endParaRPr b="0" i="0" sz="4000" u="none" cap="none" strike="noStrike">
              <a:solidFill>
                <a:srgbClr val="000000"/>
              </a:solidFill>
              <a:latin typeface="Arial"/>
              <a:ea typeface="Arial"/>
              <a:cs typeface="Arial"/>
              <a:sym typeface="Arial"/>
            </a:endParaRPr>
          </a:p>
        </p:txBody>
      </p:sp>
      <p:sp>
        <p:nvSpPr>
          <p:cNvPr id="1404" name="Google Shape;1404;p6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5" name="Google Shape;1405;p67"/>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406" name="Google Shape;1406;p67"/>
          <p:cNvPicPr preferRelativeResize="0"/>
          <p:nvPr/>
        </p:nvPicPr>
        <p:blipFill rotWithShape="1">
          <a:blip r:embed="rId4">
            <a:alphaModFix/>
          </a:blip>
          <a:srcRect b="0" l="0" r="0" t="0"/>
          <a:stretch/>
        </p:blipFill>
        <p:spPr>
          <a:xfrm>
            <a:off x="1892160" y="2427840"/>
            <a:ext cx="3216600" cy="730440"/>
          </a:xfrm>
          <a:prstGeom prst="rect">
            <a:avLst/>
          </a:prstGeom>
          <a:noFill/>
          <a:ln>
            <a:noFill/>
          </a:ln>
        </p:spPr>
      </p:pic>
      <p:pic>
        <p:nvPicPr>
          <p:cNvPr id="1407" name="Google Shape;1407;p67"/>
          <p:cNvPicPr preferRelativeResize="0"/>
          <p:nvPr/>
        </p:nvPicPr>
        <p:blipFill rotWithShape="1">
          <a:blip r:embed="rId5">
            <a:alphaModFix/>
          </a:blip>
          <a:srcRect b="0" l="0" r="0" t="0"/>
          <a:stretch/>
        </p:blipFill>
        <p:spPr>
          <a:xfrm>
            <a:off x="6639840" y="2437200"/>
            <a:ext cx="3997800" cy="720720"/>
          </a:xfrm>
          <a:prstGeom prst="rect">
            <a:avLst/>
          </a:prstGeom>
          <a:noFill/>
          <a:ln>
            <a:noFill/>
          </a:ln>
        </p:spPr>
      </p:pic>
      <p:sp>
        <p:nvSpPr>
          <p:cNvPr id="1408" name="Google Shape;1408;p67"/>
          <p:cNvSpPr/>
          <p:nvPr/>
        </p:nvSpPr>
        <p:spPr>
          <a:xfrm>
            <a:off x="7831440" y="4572000"/>
            <a:ext cx="31528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orbel"/>
                <a:ea typeface="Corbel"/>
                <a:cs typeface="Corbel"/>
                <a:sym typeface="Corbel"/>
              </a:rPr>
              <a:t>Subquery vs hard coding?</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3" name="Shape 1413"/>
        <p:cNvGrpSpPr/>
        <p:nvPr/>
      </p:nvGrpSpPr>
      <p:grpSpPr>
        <a:xfrm>
          <a:off x="0" y="0"/>
          <a:ext cx="0" cy="0"/>
          <a:chOff x="0" y="0"/>
          <a:chExt cx="0" cy="0"/>
        </a:xfrm>
      </p:grpSpPr>
      <p:sp>
        <p:nvSpPr>
          <p:cNvPr id="1414" name="Google Shape;1414;p68"/>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ctr">
              <a:lnSpc>
                <a:spcPct val="85000"/>
              </a:lnSpc>
              <a:spcBef>
                <a:spcPts val="0"/>
              </a:spcBef>
              <a:spcAft>
                <a:spcPts val="0"/>
              </a:spcAft>
              <a:buClr>
                <a:srgbClr val="000000"/>
              </a:buClr>
              <a:buSzPts val="4000"/>
              <a:buFont typeface="Arial"/>
              <a:buNone/>
            </a:pPr>
            <a:r>
              <a:rPr b="1" i="0" lang="en-US" sz="4000" u="none" cap="none" strike="noStrike">
                <a:solidFill>
                  <a:srgbClr val="FFFFFF"/>
                </a:solidFill>
                <a:latin typeface="Corbel"/>
                <a:ea typeface="Corbel"/>
                <a:cs typeface="Corbel"/>
                <a:sym typeface="Corbel"/>
              </a:rPr>
              <a:t>MULTIPLE-ROW, SINGLE-COLUMN SUBQUERIES</a:t>
            </a:r>
            <a:endParaRPr b="0" i="0" sz="4000" u="none" cap="none" strike="noStrike">
              <a:solidFill>
                <a:srgbClr val="000000"/>
              </a:solidFill>
              <a:latin typeface="Arial"/>
              <a:ea typeface="Arial"/>
              <a:cs typeface="Arial"/>
              <a:sym typeface="Arial"/>
            </a:endParaRPr>
          </a:p>
        </p:txBody>
      </p:sp>
      <p:sp>
        <p:nvSpPr>
          <p:cNvPr id="1415" name="Google Shape;1415;p68"/>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rgbClr val="FFFFFF"/>
                </a:solidFill>
                <a:latin typeface="Corbel"/>
                <a:ea typeface="Corbel"/>
                <a:cs typeface="Corbel"/>
                <a:sym typeface="Corbel"/>
              </a:rPr>
              <a:t>IN     NOT IN </a:t>
            </a:r>
            <a:endParaRPr b="0" i="0" sz="2200" u="none" cap="none" strike="noStrike">
              <a:solidFill>
                <a:srgbClr val="000000"/>
              </a:solidFill>
              <a:latin typeface="Arial"/>
              <a:ea typeface="Arial"/>
              <a:cs typeface="Arial"/>
              <a:sym typeface="Arial"/>
            </a:endParaRPr>
          </a:p>
        </p:txBody>
      </p:sp>
      <p:pic>
        <p:nvPicPr>
          <p:cNvPr id="1416" name="Google Shape;1416;p68"/>
          <p:cNvPicPr preferRelativeResize="0"/>
          <p:nvPr/>
        </p:nvPicPr>
        <p:blipFill rotWithShape="1">
          <a:blip r:embed="rId3">
            <a:alphaModFix/>
          </a:blip>
          <a:srcRect b="0" l="0" r="0" t="0"/>
          <a:stretch/>
        </p:blipFill>
        <p:spPr>
          <a:xfrm>
            <a:off x="10640880" y="166680"/>
            <a:ext cx="1547640" cy="1104840"/>
          </a:xfrm>
          <a:prstGeom prst="rect">
            <a:avLst/>
          </a:prstGeom>
          <a:noFill/>
          <a:ln>
            <a:noFill/>
          </a:ln>
        </p:spPr>
      </p:pic>
      <p:pic>
        <p:nvPicPr>
          <p:cNvPr id="1417" name="Google Shape;1417;p68"/>
          <p:cNvPicPr preferRelativeResize="0"/>
          <p:nvPr/>
        </p:nvPicPr>
        <p:blipFill rotWithShape="1">
          <a:blip r:embed="rId4">
            <a:alphaModFix/>
          </a:blip>
          <a:srcRect b="0" l="0" r="0" t="0"/>
          <a:stretch/>
        </p:blipFill>
        <p:spPr>
          <a:xfrm>
            <a:off x="1892160" y="3063240"/>
            <a:ext cx="3216600" cy="730440"/>
          </a:xfrm>
          <a:prstGeom prst="rect">
            <a:avLst/>
          </a:prstGeom>
          <a:noFill/>
          <a:ln>
            <a:noFill/>
          </a:ln>
        </p:spPr>
      </p:pic>
      <p:pic>
        <p:nvPicPr>
          <p:cNvPr id="1418" name="Google Shape;1418;p68"/>
          <p:cNvPicPr preferRelativeResize="0"/>
          <p:nvPr/>
        </p:nvPicPr>
        <p:blipFill rotWithShape="1">
          <a:blip r:embed="rId5">
            <a:alphaModFix/>
          </a:blip>
          <a:srcRect b="0" l="0" r="0" t="0"/>
          <a:stretch/>
        </p:blipFill>
        <p:spPr>
          <a:xfrm>
            <a:off x="6892920" y="3167280"/>
            <a:ext cx="3997800" cy="720720"/>
          </a:xfrm>
          <a:prstGeom prst="rect">
            <a:avLst/>
          </a:prstGeom>
          <a:noFill/>
          <a:ln>
            <a:noFill/>
          </a:ln>
        </p:spPr>
      </p:pic>
      <p:pic>
        <p:nvPicPr>
          <p:cNvPr id="1419" name="Google Shape;1419;p68"/>
          <p:cNvPicPr preferRelativeResize="0"/>
          <p:nvPr/>
        </p:nvPicPr>
        <p:blipFill rotWithShape="1">
          <a:blip r:embed="rId6">
            <a:alphaModFix/>
          </a:blip>
          <a:srcRect b="0" l="0" r="0" t="0"/>
          <a:stretch/>
        </p:blipFill>
        <p:spPr>
          <a:xfrm>
            <a:off x="1892160" y="4422960"/>
            <a:ext cx="3426120" cy="1425600"/>
          </a:xfrm>
          <a:prstGeom prst="rect">
            <a:avLst/>
          </a:prstGeom>
          <a:noFill/>
          <a:ln>
            <a:noFill/>
          </a:ln>
        </p:spPr>
      </p:pic>
      <p:pic>
        <p:nvPicPr>
          <p:cNvPr id="1420" name="Google Shape;1420;p68"/>
          <p:cNvPicPr preferRelativeResize="0"/>
          <p:nvPr/>
        </p:nvPicPr>
        <p:blipFill rotWithShape="1">
          <a:blip r:embed="rId7">
            <a:alphaModFix/>
          </a:blip>
          <a:srcRect b="0" l="0" r="0" t="0"/>
          <a:stretch/>
        </p:blipFill>
        <p:spPr>
          <a:xfrm>
            <a:off x="7239960" y="4353840"/>
            <a:ext cx="3397680" cy="14353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2021-02-25T12:39:56Z</dcterms:created>
  <dc:creator>santarabantoosoo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18</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138</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198</vt:i4>
  </property>
</Properties>
</file>